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4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hDkacXJFWUgLbrtN85/NY6I8z0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906D4-8D9F-4783-9946-9BB7641CAFF5}" v="1" dt="2021-12-23T04:53:44.529"/>
  </p1510:revLst>
</p1510:revInfo>
</file>

<file path=ppt/tableStyles.xml><?xml version="1.0" encoding="utf-8"?>
<a:tblStyleLst xmlns:a="http://schemas.openxmlformats.org/drawingml/2006/main" def="{BE5D3444-2D78-41A1-BDAD-2A57E1C06456}">
  <a:tblStyle styleId="{BE5D3444-2D78-41A1-BDAD-2A57E1C0645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BEA"/>
          </a:solidFill>
        </a:fill>
      </a:tcStyle>
    </a:wholeTbl>
    <a:band1H>
      <a:tcTxStyle/>
      <a:tcStyle>
        <a:tcBdr/>
        <a:fill>
          <a:solidFill>
            <a:srgbClr val="EBD5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D5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형재" userId="d225bbb56258d334" providerId="LiveId" clId="{5E6906D4-8D9F-4783-9946-9BB7641CAFF5}"/>
    <pc:docChg chg="custSel modSld">
      <pc:chgData name="김 형재" userId="d225bbb56258d334" providerId="LiveId" clId="{5E6906D4-8D9F-4783-9946-9BB7641CAFF5}" dt="2021-12-23T04:55:52.012" v="44" actId="313"/>
      <pc:docMkLst>
        <pc:docMk/>
      </pc:docMkLst>
      <pc:sldChg chg="modSp mod">
        <pc:chgData name="김 형재" userId="d225bbb56258d334" providerId="LiveId" clId="{5E6906D4-8D9F-4783-9946-9BB7641CAFF5}" dt="2021-12-23T04:54:53.299" v="28" actId="6549"/>
        <pc:sldMkLst>
          <pc:docMk/>
          <pc:sldMk cId="0" sldId="318"/>
        </pc:sldMkLst>
        <pc:graphicFrameChg chg="mod modGraphic">
          <ac:chgData name="김 형재" userId="d225bbb56258d334" providerId="LiveId" clId="{5E6906D4-8D9F-4783-9946-9BB7641CAFF5}" dt="2021-12-23T04:54:53.299" v="28" actId="6549"/>
          <ac:graphicFrameMkLst>
            <pc:docMk/>
            <pc:sldMk cId="0" sldId="318"/>
            <ac:graphicFrameMk id="1040" creationId="{00000000-0000-0000-0000-000000000000}"/>
          </ac:graphicFrameMkLst>
        </pc:graphicFrameChg>
      </pc:sldChg>
      <pc:sldChg chg="modSp mod">
        <pc:chgData name="김 형재" userId="d225bbb56258d334" providerId="LiveId" clId="{5E6906D4-8D9F-4783-9946-9BB7641CAFF5}" dt="2021-12-23T04:55:52.012" v="44" actId="313"/>
        <pc:sldMkLst>
          <pc:docMk/>
          <pc:sldMk cId="0" sldId="319"/>
        </pc:sldMkLst>
        <pc:graphicFrameChg chg="mod modGraphic">
          <ac:chgData name="김 형재" userId="d225bbb56258d334" providerId="LiveId" clId="{5E6906D4-8D9F-4783-9946-9BB7641CAFF5}" dt="2021-12-23T04:55:52.012" v="44" actId="313"/>
          <ac:graphicFrameMkLst>
            <pc:docMk/>
            <pc:sldMk cId="0" sldId="319"/>
            <ac:graphicFrameMk id="1049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Benchmarking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Requirement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Functions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Project Team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Project Schedule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Expected Results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0815ffc84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10815ffc8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7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bC5nn9wMZI7qseBkriXxDZjt5_Ag2LwS/edit#gid=931394648" TargetMode="External"/><Relationship Id="rId3" Type="http://schemas.openxmlformats.org/officeDocument/2006/relationships/hyperlink" Target="https://docs.google.com/presentation/d/1UwYllmy9C2KhzvR-dfu_6mKFMKPdC1LL/edit#slide=id.p37" TargetMode="External"/><Relationship Id="rId7" Type="http://schemas.openxmlformats.org/officeDocument/2006/relationships/hyperlink" Target="https://docs.google.com/spreadsheets/d/1dbB2neo0ZpZCWX-4TyQClvblzUcKj2066hP9d5H06Xc/edit#gid=111583813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udwo0121/Cocoa" TargetMode="External"/><Relationship Id="rId5" Type="http://schemas.openxmlformats.org/officeDocument/2006/relationships/hyperlink" Target="https://docs.google.com/document/d/1FD6Igb34Ya0wfzmhs5IbL5FYnHMiBARw/edit" TargetMode="External"/><Relationship Id="rId4" Type="http://schemas.openxmlformats.org/officeDocument/2006/relationships/hyperlink" Target="https://docs.google.com/spreadsheets/d/16rWeZK-TNUESEUXEa7ErGBSN0n_SbF2tXqz5BJmhcg8/edit#gid=63434700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4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10" Type="http://schemas.openxmlformats.org/officeDocument/2006/relationships/hyperlink" Target="http://49.50.173.116:8080/cocoa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3920574" y="377875"/>
            <a:ext cx="4381329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i="0" u="none" strike="noStrike" cap="none">
                <a:solidFill>
                  <a:srgbClr val="383232"/>
                </a:solidFill>
                <a:latin typeface="Courier"/>
                <a:ea typeface="Courier"/>
                <a:cs typeface="Courier"/>
                <a:sym typeface="Courier"/>
              </a:rPr>
              <a:t>CoCoa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rgbClr val="383232"/>
                </a:solidFill>
                <a:latin typeface="Courier"/>
                <a:ea typeface="Courier"/>
                <a:cs typeface="Courier"/>
                <a:sym typeface="Courier"/>
              </a:rPr>
              <a:t>[Coding Coaching]</a:t>
            </a:r>
            <a:endParaRPr sz="3200" b="1" i="0" u="none" strike="noStrike" cap="none">
              <a:solidFill>
                <a:srgbClr val="38323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3067858" y="484032"/>
            <a:ext cx="6086764" cy="1340676"/>
          </a:xfrm>
          <a:prstGeom prst="bracketPair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4479661" y="6471919"/>
            <a:ext cx="3200400" cy="0"/>
          </a:xfrm>
          <a:prstGeom prst="straightConnector1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"/>
          <p:cNvSpPr/>
          <p:nvPr/>
        </p:nvSpPr>
        <p:spPr>
          <a:xfrm>
            <a:off x="3920574" y="5335494"/>
            <a:ext cx="4383741" cy="886311"/>
          </a:xfrm>
          <a:prstGeom prst="bracketPai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: Milk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김형재, 조정준, 김태형, 박수호, 최원영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732670" y="136882"/>
            <a:ext cx="33105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Structure &amp; Flow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1732670" y="547152"/>
            <a:ext cx="62680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구조 및 흐름</a:t>
            </a:r>
            <a:endParaRPr/>
          </a:p>
        </p:txBody>
      </p:sp>
      <p:sp>
        <p:nvSpPr>
          <p:cNvPr id="232" name="Google Shape;232;p10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10"/>
          <p:cNvGrpSpPr/>
          <p:nvPr/>
        </p:nvGrpSpPr>
        <p:grpSpPr>
          <a:xfrm>
            <a:off x="193040" y="1831804"/>
            <a:ext cx="11592337" cy="1806142"/>
            <a:chOff x="193040" y="1831804"/>
            <a:chExt cx="11592337" cy="1806142"/>
          </a:xfrm>
        </p:grpSpPr>
        <p:sp>
          <p:nvSpPr>
            <p:cNvPr id="234" name="Google Shape;234;p10"/>
            <p:cNvSpPr/>
            <p:nvPr/>
          </p:nvSpPr>
          <p:spPr>
            <a:xfrm>
              <a:off x="2045346" y="1831805"/>
              <a:ext cx="1775670" cy="1723932"/>
            </a:xfrm>
            <a:prstGeom prst="ellipse">
              <a:avLst/>
            </a:prstGeom>
            <a:solidFill>
              <a:srgbClr val="E2DF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4036436" y="1831804"/>
              <a:ext cx="1775670" cy="1723932"/>
            </a:xfrm>
            <a:prstGeom prst="ellipse">
              <a:avLst/>
            </a:prstGeom>
            <a:solidFill>
              <a:srgbClr val="C7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코칭 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</a:t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8018616" y="1831804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입금확인</a:t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0009707" y="1831804"/>
              <a:ext cx="1775670" cy="1723932"/>
            </a:xfrm>
            <a:prstGeom prst="ellipse">
              <a:avLst/>
            </a:prstGeom>
            <a:solidFill>
              <a:srgbClr val="554B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코칭 진행</a:t>
              </a:r>
              <a:endParaRPr/>
            </a:p>
          </p:txBody>
        </p:sp>
        <p:sp>
          <p:nvSpPr>
            <p:cNvPr id="238" name="Google Shape;238;p10"/>
            <p:cNvSpPr txBox="1"/>
            <p:nvPr/>
          </p:nvSpPr>
          <p:spPr>
            <a:xfrm>
              <a:off x="529686" y="3237836"/>
              <a:ext cx="6976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코치</a:t>
              </a:r>
              <a:endParaRPr/>
            </a:p>
          </p:txBody>
        </p:sp>
        <p:pic>
          <p:nvPicPr>
            <p:cNvPr id="239" name="Google Shape;239;p10" descr="개발자 - 무료 컴퓨터개 아이콘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3040" y="1884584"/>
              <a:ext cx="1370920" cy="1370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10"/>
            <p:cNvSpPr/>
            <p:nvPr/>
          </p:nvSpPr>
          <p:spPr>
            <a:xfrm>
              <a:off x="6009596" y="1831804"/>
              <a:ext cx="1852451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수락 / 거절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10"/>
          <p:cNvGrpSpPr/>
          <p:nvPr/>
        </p:nvGrpSpPr>
        <p:grpSpPr>
          <a:xfrm>
            <a:off x="361750" y="4231108"/>
            <a:ext cx="11423627" cy="1754028"/>
            <a:chOff x="361750" y="4231108"/>
            <a:chExt cx="11423627" cy="1754028"/>
          </a:xfrm>
        </p:grpSpPr>
        <p:sp>
          <p:nvSpPr>
            <p:cNvPr id="242" name="Google Shape;242;p10"/>
            <p:cNvSpPr/>
            <p:nvPr/>
          </p:nvSpPr>
          <p:spPr>
            <a:xfrm>
              <a:off x="2045346" y="4261204"/>
              <a:ext cx="1775670" cy="1723932"/>
            </a:xfrm>
            <a:prstGeom prst="ellipse">
              <a:avLst/>
            </a:prstGeom>
            <a:solidFill>
              <a:srgbClr val="E2DF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4036436" y="4261203"/>
              <a:ext cx="1775670" cy="1723932"/>
            </a:xfrm>
            <a:prstGeom prst="ellipse">
              <a:avLst/>
            </a:prstGeom>
            <a:solidFill>
              <a:srgbClr val="C7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코칭 요청</a:t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6027526" y="4261203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요금 입금</a:t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10009707" y="4231108"/>
              <a:ext cx="1775670" cy="1723932"/>
            </a:xfrm>
            <a:prstGeom prst="ellipse">
              <a:avLst/>
            </a:prstGeom>
            <a:solidFill>
              <a:srgbClr val="554B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후기작성</a:t>
              </a:r>
              <a:endParaRPr/>
            </a:p>
          </p:txBody>
        </p:sp>
        <p:sp>
          <p:nvSpPr>
            <p:cNvPr id="246" name="Google Shape;246;p10"/>
            <p:cNvSpPr txBox="1"/>
            <p:nvPr/>
          </p:nvSpPr>
          <p:spPr>
            <a:xfrm>
              <a:off x="434922" y="5585024"/>
              <a:ext cx="9541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요청자</a:t>
              </a:r>
              <a:endParaRPr/>
            </a:p>
          </p:txBody>
        </p:sp>
        <p:pic>
          <p:nvPicPr>
            <p:cNvPr id="247" name="Google Shape;247;p10" descr="웹 개발 - 무료 컴퓨터개 아이콘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1750" y="4231108"/>
              <a:ext cx="1370920" cy="1370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0"/>
            <p:cNvSpPr/>
            <p:nvPr/>
          </p:nvSpPr>
          <p:spPr>
            <a:xfrm>
              <a:off x="8000733" y="4231108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코칭 진행</a:t>
              </a:r>
              <a:endParaRPr/>
            </a:p>
          </p:txBody>
        </p:sp>
      </p:grpSp>
      <p:cxnSp>
        <p:nvCxnSpPr>
          <p:cNvPr id="249" name="Google Shape;249;p10"/>
          <p:cNvCxnSpPr>
            <a:stCxn id="244" idx="7"/>
            <a:endCxn id="236" idx="3"/>
          </p:cNvCxnSpPr>
          <p:nvPr/>
        </p:nvCxnSpPr>
        <p:spPr>
          <a:xfrm rot="10800000" flipH="1">
            <a:off x="7543155" y="3303167"/>
            <a:ext cx="735600" cy="12105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0" name="Google Shape;250;p10"/>
          <p:cNvCxnSpPr>
            <a:stCxn id="243" idx="7"/>
            <a:endCxn id="240" idx="3"/>
          </p:cNvCxnSpPr>
          <p:nvPr/>
        </p:nvCxnSpPr>
        <p:spPr>
          <a:xfrm rot="10800000" flipH="1">
            <a:off x="5552065" y="3303167"/>
            <a:ext cx="728700" cy="12105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1" name="Google Shape;251;p10"/>
          <p:cNvCxnSpPr>
            <a:stCxn id="240" idx="4"/>
            <a:endCxn id="244" idx="0"/>
          </p:cNvCxnSpPr>
          <p:nvPr/>
        </p:nvCxnSpPr>
        <p:spPr>
          <a:xfrm flipH="1">
            <a:off x="6915422" y="3555736"/>
            <a:ext cx="20400" cy="705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2" name="Google Shape;252;p10"/>
          <p:cNvCxnSpPr>
            <a:stCxn id="236" idx="4"/>
            <a:endCxn id="248" idx="0"/>
          </p:cNvCxnSpPr>
          <p:nvPr/>
        </p:nvCxnSpPr>
        <p:spPr>
          <a:xfrm flipH="1">
            <a:off x="8888451" y="3555736"/>
            <a:ext cx="18000" cy="67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3" name="Google Shape;253;p10"/>
          <p:cNvCxnSpPr>
            <a:stCxn id="235" idx="4"/>
            <a:endCxn id="243" idx="0"/>
          </p:cNvCxnSpPr>
          <p:nvPr/>
        </p:nvCxnSpPr>
        <p:spPr>
          <a:xfrm>
            <a:off x="4924271" y="3555736"/>
            <a:ext cx="0" cy="705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4" name="Google Shape;254;p10"/>
          <p:cNvCxnSpPr>
            <a:stCxn id="234" idx="6"/>
            <a:endCxn id="235" idx="2"/>
          </p:cNvCxnSpPr>
          <p:nvPr/>
        </p:nvCxnSpPr>
        <p:spPr>
          <a:xfrm>
            <a:off x="3821016" y="2693771"/>
            <a:ext cx="215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5" name="Google Shape;255;p10"/>
          <p:cNvCxnSpPr>
            <a:stCxn id="242" idx="6"/>
            <a:endCxn id="243" idx="2"/>
          </p:cNvCxnSpPr>
          <p:nvPr/>
        </p:nvCxnSpPr>
        <p:spPr>
          <a:xfrm>
            <a:off x="3821016" y="5123170"/>
            <a:ext cx="215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6" name="Google Shape;256;p10"/>
          <p:cNvCxnSpPr>
            <a:stCxn id="248" idx="6"/>
            <a:endCxn id="245" idx="2"/>
          </p:cNvCxnSpPr>
          <p:nvPr/>
        </p:nvCxnSpPr>
        <p:spPr>
          <a:xfrm>
            <a:off x="9776403" y="5093074"/>
            <a:ext cx="233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7" name="Google Shape;257;p10"/>
          <p:cNvCxnSpPr/>
          <p:nvPr/>
        </p:nvCxnSpPr>
        <p:spPr>
          <a:xfrm>
            <a:off x="9794286" y="2693770"/>
            <a:ext cx="2333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 txBox="1"/>
          <p:nvPr/>
        </p:nvSpPr>
        <p:spPr>
          <a:xfrm>
            <a:off x="1732670" y="136882"/>
            <a:ext cx="33105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Structure &amp; Flow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 txBox="1"/>
          <p:nvPr/>
        </p:nvSpPr>
        <p:spPr>
          <a:xfrm>
            <a:off x="1732670" y="547152"/>
            <a:ext cx="62680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구조 및 흐름</a:t>
            </a:r>
            <a:endParaRPr/>
          </a:p>
        </p:txBody>
      </p:sp>
      <p:sp>
        <p:nvSpPr>
          <p:cNvPr id="265" name="Google Shape;265;p11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11"/>
          <p:cNvGrpSpPr/>
          <p:nvPr/>
        </p:nvGrpSpPr>
        <p:grpSpPr>
          <a:xfrm>
            <a:off x="193040" y="1831804"/>
            <a:ext cx="11592337" cy="2085832"/>
            <a:chOff x="193040" y="1831804"/>
            <a:chExt cx="11592337" cy="2085832"/>
          </a:xfrm>
        </p:grpSpPr>
        <p:sp>
          <p:nvSpPr>
            <p:cNvPr id="267" name="Google Shape;267;p11"/>
            <p:cNvSpPr/>
            <p:nvPr/>
          </p:nvSpPr>
          <p:spPr>
            <a:xfrm>
              <a:off x="2045346" y="1831805"/>
              <a:ext cx="1775670" cy="1723932"/>
            </a:xfrm>
            <a:prstGeom prst="ellipse">
              <a:avLst/>
            </a:prstGeom>
            <a:solidFill>
              <a:srgbClr val="E2DF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4036436" y="1831804"/>
              <a:ext cx="1775670" cy="1723932"/>
            </a:xfrm>
            <a:prstGeom prst="ellipse">
              <a:avLst/>
            </a:prstGeom>
            <a:solidFill>
              <a:srgbClr val="C7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모집 글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작성</a:t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8018616" y="1831804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채팅 면접</a:t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10009707" y="1831804"/>
              <a:ext cx="1775670" cy="1723932"/>
            </a:xfrm>
            <a:prstGeom prst="ellipse">
              <a:avLst/>
            </a:prstGeom>
            <a:solidFill>
              <a:srgbClr val="554B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멤버 영입</a:t>
              </a:r>
              <a:endParaRPr/>
            </a:p>
          </p:txBody>
        </p:sp>
        <p:sp>
          <p:nvSpPr>
            <p:cNvPr id="271" name="Google Shape;271;p11"/>
            <p:cNvSpPr txBox="1"/>
            <p:nvPr/>
          </p:nvSpPr>
          <p:spPr>
            <a:xfrm>
              <a:off x="284974" y="3209750"/>
              <a:ext cx="1210588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리더</a:t>
              </a:r>
              <a:endParaRPr/>
            </a:p>
          </p:txBody>
        </p:sp>
        <p:pic>
          <p:nvPicPr>
            <p:cNvPr id="272" name="Google Shape;272;p11" descr="개발자 - 무료 컴퓨터개 아이콘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3040" y="1884584"/>
              <a:ext cx="1370920" cy="1370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11"/>
            <p:cNvSpPr/>
            <p:nvPr/>
          </p:nvSpPr>
          <p:spPr>
            <a:xfrm>
              <a:off x="6009596" y="1831804"/>
              <a:ext cx="1852451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카카오톡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오픈채팅 입장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11"/>
          <p:cNvGrpSpPr/>
          <p:nvPr/>
        </p:nvGrpSpPr>
        <p:grpSpPr>
          <a:xfrm>
            <a:off x="361750" y="4231108"/>
            <a:ext cx="11423627" cy="1754028"/>
            <a:chOff x="361750" y="4231108"/>
            <a:chExt cx="11423627" cy="1754028"/>
          </a:xfrm>
        </p:grpSpPr>
        <p:sp>
          <p:nvSpPr>
            <p:cNvPr id="275" name="Google Shape;275;p11"/>
            <p:cNvSpPr/>
            <p:nvPr/>
          </p:nvSpPr>
          <p:spPr>
            <a:xfrm>
              <a:off x="2045346" y="4261204"/>
              <a:ext cx="1775670" cy="1723932"/>
            </a:xfrm>
            <a:prstGeom prst="ellipse">
              <a:avLst/>
            </a:prstGeom>
            <a:solidFill>
              <a:srgbClr val="E2DF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4036436" y="4261203"/>
              <a:ext cx="1775670" cy="1723932"/>
            </a:xfrm>
            <a:prstGeom prst="ellipse">
              <a:avLst/>
            </a:prstGeom>
            <a:solidFill>
              <a:srgbClr val="C7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참여 희망</a:t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6027526" y="4261203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카카오톡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오픈채팅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입장</a:t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10009707" y="4231108"/>
              <a:ext cx="1775670" cy="1723932"/>
            </a:xfrm>
            <a:prstGeom prst="ellipse">
              <a:avLst/>
            </a:prstGeom>
            <a:solidFill>
              <a:srgbClr val="554B4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참여</a:t>
              </a:r>
              <a:endParaRPr/>
            </a:p>
          </p:txBody>
        </p:sp>
        <p:sp>
          <p:nvSpPr>
            <p:cNvPr id="279" name="Google Shape;279;p11"/>
            <p:cNvSpPr txBox="1"/>
            <p:nvPr/>
          </p:nvSpPr>
          <p:spPr>
            <a:xfrm>
              <a:off x="434922" y="5585024"/>
              <a:ext cx="9541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요청자</a:t>
              </a:r>
              <a:endParaRPr/>
            </a:p>
          </p:txBody>
        </p:sp>
        <p:pic>
          <p:nvPicPr>
            <p:cNvPr id="280" name="Google Shape;280;p11" descr="웹 개발 - 무료 컴퓨터개 아이콘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1750" y="4231108"/>
              <a:ext cx="1370920" cy="1370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11"/>
            <p:cNvSpPr/>
            <p:nvPr/>
          </p:nvSpPr>
          <p:spPr>
            <a:xfrm>
              <a:off x="8000733" y="4231108"/>
              <a:ext cx="1775670" cy="1723932"/>
            </a:xfrm>
            <a:prstGeom prst="ellipse">
              <a:avLst/>
            </a:prstGeom>
            <a:solidFill>
              <a:srgbClr val="AB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채팅 면접</a:t>
              </a:r>
              <a:endParaRPr/>
            </a:p>
          </p:txBody>
        </p:sp>
      </p:grpSp>
      <p:cxnSp>
        <p:nvCxnSpPr>
          <p:cNvPr id="282" name="Google Shape;282;p11"/>
          <p:cNvCxnSpPr>
            <a:stCxn id="268" idx="4"/>
            <a:endCxn id="276" idx="0"/>
          </p:cNvCxnSpPr>
          <p:nvPr/>
        </p:nvCxnSpPr>
        <p:spPr>
          <a:xfrm>
            <a:off x="4924271" y="3555736"/>
            <a:ext cx="0" cy="705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3" name="Google Shape;283;p11"/>
          <p:cNvCxnSpPr>
            <a:stCxn id="267" idx="6"/>
            <a:endCxn id="268" idx="2"/>
          </p:cNvCxnSpPr>
          <p:nvPr/>
        </p:nvCxnSpPr>
        <p:spPr>
          <a:xfrm>
            <a:off x="3821016" y="2693771"/>
            <a:ext cx="215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4" name="Google Shape;284;p11"/>
          <p:cNvCxnSpPr>
            <a:stCxn id="275" idx="6"/>
            <a:endCxn id="276" idx="2"/>
          </p:cNvCxnSpPr>
          <p:nvPr/>
        </p:nvCxnSpPr>
        <p:spPr>
          <a:xfrm>
            <a:off x="3821016" y="5123170"/>
            <a:ext cx="215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5" name="Google Shape;285;p11"/>
          <p:cNvCxnSpPr>
            <a:stCxn id="281" idx="6"/>
            <a:endCxn id="278" idx="2"/>
          </p:cNvCxnSpPr>
          <p:nvPr/>
        </p:nvCxnSpPr>
        <p:spPr>
          <a:xfrm>
            <a:off x="9776403" y="5093074"/>
            <a:ext cx="233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6" name="Google Shape;286;p11"/>
          <p:cNvCxnSpPr>
            <a:endCxn id="269" idx="2"/>
          </p:cNvCxnSpPr>
          <p:nvPr/>
        </p:nvCxnSpPr>
        <p:spPr>
          <a:xfrm>
            <a:off x="7853016" y="2693770"/>
            <a:ext cx="16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7" name="Google Shape;287;p11"/>
          <p:cNvCxnSpPr/>
          <p:nvPr/>
        </p:nvCxnSpPr>
        <p:spPr>
          <a:xfrm>
            <a:off x="5794222" y="2693770"/>
            <a:ext cx="2333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8" name="Google Shape;288;p11"/>
          <p:cNvCxnSpPr/>
          <p:nvPr/>
        </p:nvCxnSpPr>
        <p:spPr>
          <a:xfrm>
            <a:off x="5812106" y="5123169"/>
            <a:ext cx="2333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9" name="Google Shape;289;p11"/>
          <p:cNvCxnSpPr>
            <a:endCxn id="281" idx="2"/>
          </p:cNvCxnSpPr>
          <p:nvPr/>
        </p:nvCxnSpPr>
        <p:spPr>
          <a:xfrm>
            <a:off x="7803333" y="5093074"/>
            <a:ext cx="197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0" name="Google Shape;290;p11"/>
          <p:cNvCxnSpPr/>
          <p:nvPr/>
        </p:nvCxnSpPr>
        <p:spPr>
          <a:xfrm>
            <a:off x="9794286" y="2693770"/>
            <a:ext cx="2333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 txBox="1"/>
          <p:nvPr/>
        </p:nvSpPr>
        <p:spPr>
          <a:xfrm>
            <a:off x="1732670" y="136882"/>
            <a:ext cx="274786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Benchmarking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1732670" y="547152"/>
            <a:ext cx="2544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벤치마킹</a:t>
            </a:r>
            <a:endParaRPr/>
          </a:p>
        </p:txBody>
      </p:sp>
      <p:sp>
        <p:nvSpPr>
          <p:cNvPr id="298" name="Google Shape;298;p12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9" name="Google Shape;299;p12"/>
          <p:cNvGraphicFramePr/>
          <p:nvPr/>
        </p:nvGraphicFramePr>
        <p:xfrm>
          <a:off x="684305" y="350180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3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차별화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크몽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스택오버플로우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목적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재능판매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프로그래밍 Q&amp;A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분야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다양한 분야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IT 개발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과금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유료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무료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0" name="Google Shape;300;p12" descr="크몽 - 나무위키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216" y="1952597"/>
            <a:ext cx="1272988" cy="127298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301" name="Google Shape;301;p12" descr="Stack Overflow: Entenda como utilizar a plataform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9857" y="1952597"/>
            <a:ext cx="1272989" cy="127298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02" name="Google Shape;302;p12"/>
          <p:cNvSpPr/>
          <p:nvPr/>
        </p:nvSpPr>
        <p:spPr>
          <a:xfrm>
            <a:off x="7391348" y="2254739"/>
            <a:ext cx="167057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차별화</a:t>
            </a:r>
            <a:endParaRPr/>
          </a:p>
        </p:txBody>
      </p:sp>
      <p:sp>
        <p:nvSpPr>
          <p:cNvPr id="303" name="Google Shape;303;p12"/>
          <p:cNvSpPr txBox="1"/>
          <p:nvPr/>
        </p:nvSpPr>
        <p:spPr>
          <a:xfrm>
            <a:off x="7322842" y="2728854"/>
            <a:ext cx="4551246" cy="277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작업보다는 교육에 중점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프로그래밍이라는 분야에 특화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기능을 두어 코칭과 연계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등급 제한 없이 누구나 코치로 활동 가능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 수락 / 거절 시스템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1732670" y="136882"/>
            <a:ext cx="33331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Expected Effects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1732670" y="547152"/>
            <a:ext cx="2544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/>
          </a:p>
        </p:txBody>
      </p:sp>
      <p:sp>
        <p:nvSpPr>
          <p:cNvPr id="311" name="Google Shape;311;p13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/>
            <a:ahLst/>
            <a:cxnLst/>
            <a:rect l="l" t="t" r="r" b="b"/>
            <a:pathLst>
              <a:path w="2169318" h="1205177" extrusionOk="0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3"/>
          <p:cNvSpPr/>
          <p:nvPr/>
        </p:nvSpPr>
        <p:spPr>
          <a:xfrm>
            <a:off x="5665565" y="1741264"/>
            <a:ext cx="5242968" cy="908697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함께 성장하는 개발자들</a:t>
            </a:r>
            <a:endParaRPr/>
          </a:p>
        </p:txBody>
      </p:sp>
      <p:sp>
        <p:nvSpPr>
          <p:cNvPr id="314" name="Google Shape;314;p13"/>
          <p:cNvSpPr txBox="1"/>
          <p:nvPr/>
        </p:nvSpPr>
        <p:spPr>
          <a:xfrm>
            <a:off x="5783799" y="3257536"/>
            <a:ext cx="500649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초보개발자들의 시간 대비 학습 효율성 증가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초보개발자들의 문제 해결 능력 증가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전향 중도 포기자 비율 감소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초보개발자들의 개발능력 상향 평준화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코치개발자들에게 일종의 스펙이 될 수 있음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3" descr="GAUBIZ :: 가우비즈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230" y="2475278"/>
            <a:ext cx="3112618" cy="311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4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4"/>
          <p:cNvSpPr/>
          <p:nvPr/>
        </p:nvSpPr>
        <p:spPr>
          <a:xfrm>
            <a:off x="2266544" y="2567935"/>
            <a:ext cx="7658913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4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4"/>
          <p:cNvSpPr txBox="1"/>
          <p:nvPr/>
        </p:nvSpPr>
        <p:spPr>
          <a:xfrm>
            <a:off x="2900258" y="3492495"/>
            <a:ext cx="63914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5"/>
          <p:cNvSpPr txBox="1"/>
          <p:nvPr/>
        </p:nvSpPr>
        <p:spPr>
          <a:xfrm>
            <a:off x="1732670" y="136882"/>
            <a:ext cx="27964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Team Position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1732670" y="547152"/>
            <a:ext cx="449834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팀 구성 및 역할</a:t>
            </a:r>
            <a:endParaRPr/>
          </a:p>
        </p:txBody>
      </p:sp>
      <p:graphicFrame>
        <p:nvGraphicFramePr>
          <p:cNvPr id="331" name="Google Shape;331;p15"/>
          <p:cNvGraphicFramePr/>
          <p:nvPr/>
        </p:nvGraphicFramePr>
        <p:xfrm>
          <a:off x="754393" y="134069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36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팀 구성</a:t>
                      </a:r>
                      <a:endParaRPr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역할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김형재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팀장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매일 Git을 활용하여 팀원들이 보낸 pull request 기반으로 코드 병합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ppt를 활용하여 설계한 UI를 그린 후 팀원들에게 공유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공유문서를 통해 DB 테이블 설계 및 공유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간트 차트 및 메모장으로 프로젝트 일정 관리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발표자료 및 기획안 문서 작성</a:t>
                      </a:r>
                      <a:endParaRPr sz="12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조정준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팀원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회원관리 서비스 설계 및 구현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코칭, 프로젝트, 요청 서비스 설계 및 로직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AI) Naver Map API 기능 구현</a:t>
                      </a:r>
                      <a:endParaRPr sz="12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박수호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팀원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Coaching 파트 MVC 로직 설계 및 구현 후 pull request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Bootstrap에서 템플릿 참조 UI 구현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공유문서를 통해 DB 테이블 설계 및 공유</a:t>
                      </a:r>
                      <a:endParaRPr sz="12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김태형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팀원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매일 최종 산출물 유효성 검증 작업 및 에러 테스트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고객의 입장으로 요구사항을 추가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기획안 문서 보완</a:t>
                      </a:r>
                      <a:endParaRPr sz="12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최원영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팀원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매일 최종 산출물 유효성 검증 작업 및 에러 테스트</a:t>
                      </a:r>
                      <a:endParaRPr sz="1200" b="1" u="none" strike="noStrike" cap="none"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1" u="none" strike="noStrike" cap="none"/>
                        <a:t>고객의 입장으로 요구사항을 추가</a:t>
                      </a:r>
                      <a:endParaRPr sz="1200" b="1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6"/>
          <p:cNvSpPr/>
          <p:nvPr/>
        </p:nvSpPr>
        <p:spPr>
          <a:xfrm>
            <a:off x="1883598" y="2567935"/>
            <a:ext cx="8424805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6"/>
          <p:cNvSpPr txBox="1"/>
          <p:nvPr/>
        </p:nvSpPr>
        <p:spPr>
          <a:xfrm>
            <a:off x="2630953" y="3492495"/>
            <a:ext cx="69301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7"/>
          <p:cNvSpPr txBox="1"/>
          <p:nvPr/>
        </p:nvSpPr>
        <p:spPr>
          <a:xfrm>
            <a:off x="1732670" y="136882"/>
            <a:ext cx="2032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Plan &amp; Do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7"/>
          <p:cNvSpPr txBox="1"/>
          <p:nvPr/>
        </p:nvSpPr>
        <p:spPr>
          <a:xfrm>
            <a:off x="1732670" y="547152"/>
            <a:ext cx="54200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수행 절차</a:t>
            </a:r>
            <a:endParaRPr/>
          </a:p>
        </p:txBody>
      </p:sp>
      <p:graphicFrame>
        <p:nvGraphicFramePr>
          <p:cNvPr id="347" name="Google Shape;347;p17"/>
          <p:cNvGraphicFramePr/>
          <p:nvPr/>
        </p:nvGraphicFramePr>
        <p:xfrm>
          <a:off x="475540" y="126519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28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구분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기간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활동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비고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주제 선정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11 / 10 ~ 11 / 27 (2.5주)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/>
                        <a:t>주제 아이디어 제시</a:t>
                      </a:r>
                      <a:endParaRPr sz="1600" b="0" u="none" strike="noStrike" cap="none"/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/>
                        <a:t>투표로 주제 선정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CoCoa로 최종 컨펌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요구 사항 분석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11 / 27 ~ 11 / 29 (3일)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/>
                        <a:t>매일 10개 정도의</a:t>
                      </a:r>
                      <a:endParaRPr sz="1600" b="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요구사항 도출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종합한 요구사항 토대로 설계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설계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11 / 29 ~ 12 / 3 (5일)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 설계</a:t>
                      </a:r>
                      <a:endParaRPr sz="1600" b="0" u="sng" strike="noStrike" cap="none">
                        <a:solidFill>
                          <a:srgbClr val="0070C0"/>
                        </a:solidFill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DB 설계</a:t>
                      </a:r>
                      <a:endParaRPr sz="1600" b="0" u="sng" strike="noStrike" cap="none">
                        <a:solidFill>
                          <a:srgbClr val="0070C0"/>
                        </a:solidFill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기능 설계</a:t>
                      </a:r>
                      <a:endParaRPr sz="1600" b="0" u="sng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공유문서를 활용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구현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12 / 3 ~ 12 / 18 (2주)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/>
                        <a:t>개발환경 통일</a:t>
                      </a:r>
                      <a:endParaRPr sz="1600" b="0" u="none" strike="noStrike" cap="none"/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/>
                        <a:t>SQL 쿼리문 통일</a:t>
                      </a:r>
                      <a:endParaRPr sz="1600" b="0" u="none" strike="noStrike" cap="none"/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none" strike="noStrike" cap="none"/>
                        <a:t>업무 분담</a:t>
                      </a:r>
                      <a:endParaRPr sz="1600" b="0" u="none" strike="noStrike" cap="none"/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형상관리</a:t>
                      </a:r>
                      <a:endParaRPr sz="1600" b="0" u="none" strike="noStrike" cap="none">
                        <a:solidFill>
                          <a:srgbClr val="0070C0"/>
                        </a:solidFill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일정관리</a:t>
                      </a:r>
                      <a:endParaRPr sz="1600" b="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공유문서 활용</a:t>
                      </a:r>
                      <a:endParaRPr sz="1600" b="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Git 활용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테스트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12 / 19 ~ 12 / 23 (5일)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유효성 검증</a:t>
                      </a:r>
                      <a:endParaRPr sz="1600" b="0" u="sng" strike="noStrike" cap="none">
                        <a:solidFill>
                          <a:srgbClr val="0070C0"/>
                        </a:solidFill>
                        <a:hlinkClick r:id="rId8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에러 테스트</a:t>
                      </a:r>
                      <a:endParaRPr sz="1600" b="0" u="sng" strike="noStrike" cap="none">
                        <a:solidFill>
                          <a:srgbClr val="0070C0"/>
                        </a:solidFill>
                        <a:hlinkClick r:id="rId8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  <a:p>
                      <a:pPr marL="285750" marR="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ko-KR" sz="1600" b="0" u="sng" strike="noStrike" cap="none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요구 사항 구현 확인</a:t>
                      </a:r>
                      <a:endParaRPr sz="1600" b="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공유문서 활용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2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총 개발기간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11 / 10 ~ 12 / 24 (6주)</a:t>
                      </a:r>
                      <a:endParaRPr sz="16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CoCoa 프로젝트 완성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/>
                        <a:t>총 6주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8"/>
          <p:cNvSpPr/>
          <p:nvPr/>
        </p:nvSpPr>
        <p:spPr>
          <a:xfrm>
            <a:off x="2614676" y="2567935"/>
            <a:ext cx="6962649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8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4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8"/>
          <p:cNvSpPr txBox="1"/>
          <p:nvPr/>
        </p:nvSpPr>
        <p:spPr>
          <a:xfrm>
            <a:off x="3644051" y="3492495"/>
            <a:ext cx="49039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9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9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363" name="Google Shape;363;p19"/>
          <p:cNvSpPr/>
          <p:nvPr/>
        </p:nvSpPr>
        <p:spPr>
          <a:xfrm>
            <a:off x="722115" y="1385163"/>
            <a:ext cx="167057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4" name="Google Shape;364;p19"/>
          <p:cNvGraphicFramePr/>
          <p:nvPr/>
        </p:nvGraphicFramePr>
        <p:xfrm>
          <a:off x="722115" y="202681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7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 - PK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pwd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proImg</a:t>
                      </a:r>
                      <a:endParaRPr sz="16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proContents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(15)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(2000)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아이디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비밀번호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닉네임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전화번호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프로필 사진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프로필 내용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5" name="Google Shape;365;p19"/>
          <p:cNvGraphicFramePr/>
          <p:nvPr/>
        </p:nvGraphicFramePr>
        <p:xfrm>
          <a:off x="722115" y="491657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7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pwd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proImg</a:t>
                      </a:r>
                      <a:endParaRPr sz="16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proContents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rlagudwo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1234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김형재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01026626624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profile.png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안녕하세요..(생략)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whwjdwns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1234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조정준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01066949115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my.png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안녕하세요..(생략)</a:t>
                      </a:r>
                      <a:endParaRPr sz="16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6" name="Google Shape;366;p19"/>
          <p:cNvSpPr/>
          <p:nvPr/>
        </p:nvSpPr>
        <p:spPr>
          <a:xfrm>
            <a:off x="722115" y="4337290"/>
            <a:ext cx="167057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831133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260990" y="96242"/>
            <a:ext cx="34873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102" name="Google Shape;102;p2"/>
          <p:cNvGrpSpPr/>
          <p:nvPr/>
        </p:nvGrpSpPr>
        <p:grpSpPr>
          <a:xfrm>
            <a:off x="1384463" y="1792261"/>
            <a:ext cx="3744567" cy="523220"/>
            <a:chOff x="1493520" y="2052320"/>
            <a:chExt cx="3744567" cy="523220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2260990" y="2052320"/>
              <a:ext cx="297709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프로젝트 배경</a:t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001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1384463" y="2791617"/>
            <a:ext cx="6017625" cy="523220"/>
            <a:chOff x="1493520" y="2052320"/>
            <a:chExt cx="6017625" cy="523220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260990" y="2052320"/>
              <a:ext cx="52501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프로젝트 팀 구성 및 역할</a:t>
              </a: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002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384463" y="3790973"/>
            <a:ext cx="6453642" cy="523220"/>
            <a:chOff x="1493520" y="2052320"/>
            <a:chExt cx="6453642" cy="523220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2260990" y="2052320"/>
              <a:ext cx="568617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프로젝트 수행 절차 및 방법</a:t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003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1384463" y="4790329"/>
            <a:ext cx="4792931" cy="523220"/>
            <a:chOff x="1493520" y="2052320"/>
            <a:chExt cx="4792931" cy="523220"/>
          </a:xfrm>
        </p:grpSpPr>
        <p:sp>
          <p:nvSpPr>
            <p:cNvPr id="112" name="Google Shape;112;p2"/>
            <p:cNvSpPr txBox="1"/>
            <p:nvPr/>
          </p:nvSpPr>
          <p:spPr>
            <a:xfrm>
              <a:off x="2260990" y="2052320"/>
              <a:ext cx="402546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프로젝트 수행 결과</a:t>
              </a: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004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" name="Google Shape;114;p2" descr="컵, 테이블, 실내, 앉아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6401" y="0"/>
            <a:ext cx="420333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2"/>
          <p:cNvGrpSpPr/>
          <p:nvPr/>
        </p:nvGrpSpPr>
        <p:grpSpPr>
          <a:xfrm>
            <a:off x="1384463" y="5679562"/>
            <a:ext cx="2436517" cy="523220"/>
            <a:chOff x="1493520" y="2052320"/>
            <a:chExt cx="2436517" cy="523220"/>
          </a:xfrm>
        </p:grpSpPr>
        <p:sp>
          <p:nvSpPr>
            <p:cNvPr id="116" name="Google Shape;116;p2"/>
            <p:cNvSpPr txBox="1"/>
            <p:nvPr/>
          </p:nvSpPr>
          <p:spPr>
            <a:xfrm>
              <a:off x="2260990" y="2052320"/>
              <a:ext cx="16690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느낀 점</a:t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005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374" name="Google Shape;374;p20"/>
          <p:cNvSpPr/>
          <p:nvPr/>
        </p:nvSpPr>
        <p:spPr>
          <a:xfrm>
            <a:off x="439271" y="1365191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coachingTBL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5" name="Google Shape;375;p20"/>
          <p:cNvGraphicFramePr/>
          <p:nvPr/>
        </p:nvGraphicFramePr>
        <p:xfrm>
          <a:off x="439271" y="195504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4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coachNO - PK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coach - id FK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cfield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basicPrice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cContents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(2000)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번호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작성자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영역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개발 툴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간판 이미지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제목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기본 요금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글 내용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6" name="Google Shape;376;p20"/>
          <p:cNvSpPr/>
          <p:nvPr/>
        </p:nvSpPr>
        <p:spPr>
          <a:xfrm>
            <a:off x="439271" y="4242130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  <p:graphicFrame>
        <p:nvGraphicFramePr>
          <p:cNvPr id="377" name="Google Shape;377;p20"/>
          <p:cNvGraphicFramePr/>
          <p:nvPr/>
        </p:nvGraphicFramePr>
        <p:xfrm>
          <a:off x="439271" y="483198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4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3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coachNO</a:t>
                      </a:r>
                      <a:endParaRPr sz="14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coach</a:t>
                      </a:r>
                      <a:endParaRPr sz="14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cfield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basicPrice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cContents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rlagudwo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cField1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tool1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spring.png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Spring 백과사전</a:t>
                      </a:r>
                      <a:endParaRPr sz="140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10000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Spring 코칭...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2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whwjdwns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cField1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tool2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django.png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Django 백과사전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20000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디쟝고 물어볼…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>
            <a:off x="239955" y="1400126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6" name="Google Shape;386;p21"/>
          <p:cNvGraphicFramePr/>
          <p:nvPr/>
        </p:nvGraphicFramePr>
        <p:xfrm>
          <a:off x="219635" y="201151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1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projectNO - PK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leader - id FK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memberCount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pfield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level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pContents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map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kakao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(2)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VARCHAR(2000)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번호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글 작성자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글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간판 이미지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글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인원 수</a:t>
                      </a:r>
                      <a:b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 리더 포함 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영역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난이도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글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 sz="12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모임 장소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카톡 오픈채팅 링크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7" name="Google Shape;387;p21"/>
          <p:cNvSpPr/>
          <p:nvPr/>
        </p:nvSpPr>
        <p:spPr>
          <a:xfrm>
            <a:off x="260275" y="4421350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  <p:graphicFrame>
        <p:nvGraphicFramePr>
          <p:cNvPr id="388" name="Google Shape;388;p21"/>
          <p:cNvGraphicFramePr/>
          <p:nvPr/>
        </p:nvGraphicFramePr>
        <p:xfrm>
          <a:off x="239955" y="503274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1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projectNO</a:t>
                      </a:r>
                      <a:endParaRPr sz="12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leader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memberCount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pfield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level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pContents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map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kakao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rlagudwo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cocoa.png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CoCoa : 코딩 코칭 및 프로젝트 모집 중개 사이트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5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pField1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leve3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저희 프로젝트는..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경기도 하남시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https://open.kakao.com/o/s6qWfzPd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2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whwjswns</a:t>
                      </a:r>
                      <a:endParaRPr sz="105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wannaeat.png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Wanna Eat : 실시간 음식점 좌석 확인 웹 사이트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5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pField1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level3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저희 프로젝트는..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서울시 강동구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https://open.kakao.com/o/s6qWfzPd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396" name="Google Shape;396;p22"/>
          <p:cNvSpPr/>
          <p:nvPr/>
        </p:nvSpPr>
        <p:spPr>
          <a:xfrm>
            <a:off x="239955" y="1400126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7" name="Google Shape;397;p22"/>
          <p:cNvGraphicFramePr/>
          <p:nvPr/>
        </p:nvGraphicFramePr>
        <p:xfrm>
          <a:off x="219635" y="201152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0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68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reqNO - PK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rTitle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rContents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rDate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rImg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status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realPrice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contact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(2000)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(5)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 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넘버링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하는 회원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받는 회원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요청서 제목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요청서 내용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시각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요청서</a:t>
                      </a:r>
                      <a:endParaRPr sz="11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첨부 이미지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요청 상태</a:t>
                      </a:r>
                      <a:endParaRPr sz="11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실제 측정 요금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연락 수단 링크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수락 : 공지사항</a:t>
                      </a:r>
                      <a:b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11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거절 : 거절사유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8" name="Google Shape;398;p22"/>
          <p:cNvSpPr/>
          <p:nvPr/>
        </p:nvSpPr>
        <p:spPr>
          <a:xfrm>
            <a:off x="260275" y="4421350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  <p:graphicFrame>
        <p:nvGraphicFramePr>
          <p:cNvPr id="399" name="Google Shape;399;p22"/>
          <p:cNvGraphicFramePr/>
          <p:nvPr/>
        </p:nvGraphicFramePr>
        <p:xfrm>
          <a:off x="239955" y="503274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1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75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reqNO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req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res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rTitle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rContents</a:t>
                      </a:r>
                      <a:endParaRPr sz="1000" b="1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rDate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rImg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status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realPrice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/>
                        <a:t>contact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whwjdwns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rlagudwo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로컬 서버로 URL 접속 시 ..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STS 에서 로컬 접속시…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2021-12-18 00:00:00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error1.png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status1</a:t>
                      </a:r>
                      <a:endParaRPr sz="100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qkrtngh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rlagudwo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로그인 로직에 뭔가 문제가…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Ajax로 바뀐 뒤로…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2021-12-18 00:00:00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error2.png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status2</a:t>
                      </a:r>
                      <a:endParaRPr sz="1000" u="none" strike="noStrike" cap="none"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12000</a:t>
                      </a:r>
                      <a:endParaRPr/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https://us02web.zoom.us/j/89145892674?pwd=enpiTkUvU25mN0F0eTJHOFA0bGE2QT09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 txBox="1"/>
          <p:nvPr/>
        </p:nvSpPr>
        <p:spPr>
          <a:xfrm>
            <a:off x="1732670" y="136882"/>
            <a:ext cx="11837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3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407" name="Google Shape;407;p23"/>
          <p:cNvSpPr/>
          <p:nvPr/>
        </p:nvSpPr>
        <p:spPr>
          <a:xfrm>
            <a:off x="804425" y="1383898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reviewTBL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8" name="Google Shape;408;p23"/>
          <p:cNvGraphicFramePr/>
          <p:nvPr/>
        </p:nvGraphicFramePr>
        <p:xfrm>
          <a:off x="800100" y="201151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reviewNO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writer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target - id FK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rate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rDate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INTEGER(10)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(20)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FLOAT (1)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(100)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 NULL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 넘버링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후기를 작성하는 요청자 회원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후기를 받는</a:t>
                      </a:r>
                      <a:endParaRPr sz="18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코치 회원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평점 ( 1~5 )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한줄평 후기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 작성 시간</a:t>
                      </a:r>
                      <a:endParaRPr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9" name="Google Shape;409;p23"/>
          <p:cNvSpPr/>
          <p:nvPr/>
        </p:nvSpPr>
        <p:spPr>
          <a:xfrm>
            <a:off x="804425" y="4518164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실제 정보</a:t>
            </a:r>
            <a:endParaRPr/>
          </a:p>
        </p:txBody>
      </p:sp>
      <p:graphicFrame>
        <p:nvGraphicFramePr>
          <p:cNvPr id="410" name="Google Shape;410;p23"/>
          <p:cNvGraphicFramePr/>
          <p:nvPr/>
        </p:nvGraphicFramePr>
        <p:xfrm>
          <a:off x="800100" y="514578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reviewNO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writer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target - id FK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rate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rDate</a:t>
                      </a:r>
                      <a:endParaRPr sz="1400" b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rlagudwo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whwjdwns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친절합니다..(생략)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2021-12-18 00:00:00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whwjdwns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rlagudwo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별로입니다..(생략)</a:t>
                      </a:r>
                      <a:endParaRPr sz="1400" b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cap="none"/>
                        <a:t>2021-12-18 00:00:00</a:t>
                      </a:r>
                      <a:endParaRPr/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4"/>
          <p:cNvSpPr txBox="1"/>
          <p:nvPr/>
        </p:nvSpPr>
        <p:spPr>
          <a:xfrm>
            <a:off x="1732670" y="136882"/>
            <a:ext cx="15937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UI Flow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4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264396" y="1918448"/>
            <a:ext cx="11597942" cy="4190240"/>
            <a:chOff x="273360" y="2633319"/>
            <a:chExt cx="11597942" cy="2470562"/>
          </a:xfrm>
        </p:grpSpPr>
        <p:sp>
          <p:nvSpPr>
            <p:cNvPr id="419" name="Google Shape;419;p24"/>
            <p:cNvSpPr/>
            <p:nvPr/>
          </p:nvSpPr>
          <p:spPr>
            <a:xfrm>
              <a:off x="8480293" y="3504399"/>
              <a:ext cx="2626867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0231538" y="4037560"/>
              <a:ext cx="1313433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10231538" y="4037560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9793727" y="4037560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8918105" y="4570721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8480293" y="4570721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8918105" y="4037560"/>
              <a:ext cx="1313433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480293" y="3504399"/>
              <a:ext cx="1751245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6729048" y="4037560"/>
              <a:ext cx="1313433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6729048" y="4037560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6245517" y="4570721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6291237" y="4037560"/>
              <a:ext cx="437811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415615" y="4037560"/>
              <a:ext cx="1313433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6729048" y="3504399"/>
              <a:ext cx="1751245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5853426" y="3504399"/>
              <a:ext cx="2626867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4977803" y="2971238"/>
              <a:ext cx="350249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4977803" y="2971238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4932083" y="2971238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4102181" y="3504399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4056461" y="4037560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4056461" y="3504399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3226558" y="3504399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4102181" y="2971238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1475313" y="3504399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71538"/>
                  </a:lnTo>
                  <a:lnTo>
                    <a:pt x="120000" y="71538"/>
                  </a:lnTo>
                  <a:lnTo>
                    <a:pt x="12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429593" y="4037560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1429593" y="3504399"/>
              <a:ext cx="9144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599691" y="3504399"/>
              <a:ext cx="875622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1475313" y="2971238"/>
              <a:ext cx="3502490" cy="1952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1538"/>
                  </a:lnTo>
                  <a:lnTo>
                    <a:pt x="0" y="71538"/>
                  </a:lnTo>
                  <a:lnTo>
                    <a:pt x="0" y="120000"/>
                  </a:lnTo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4651473" y="2633319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홈</a:t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1148983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코칭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카탈로그</a:t>
              </a: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273360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코치 글 작성</a:t>
              </a: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1148983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코치 글 상세</a:t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1148983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요청서 작성</a:t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2024605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후기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보기</a:t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3775850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카탈로그</a:t>
              </a: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2900228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 글 작성</a:t>
              </a: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3775850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글 상세</a:t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3775850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카톡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오픈채팅</a:t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651473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후기보기</a:t>
              </a: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4651473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5527095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8153963" y="3166480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마이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페이지</a:t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5527095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내프로필</a:t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6402718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 보낸 요청</a:t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089284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대기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964907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수락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5964907" y="4765963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후기작성</a:t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840529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거절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7716152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완료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9905208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 받은 요청</a:t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8591774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대기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8153963" y="4765963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수락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정보전송</a:t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9029585" y="4765963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거절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정보전송</a:t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9467397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수락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10343019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거절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11218642" y="4232802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완료 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상태 글</a:t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10780830" y="3699641"/>
              <a:ext cx="652660" cy="337918"/>
            </a:xfrm>
            <a:custGeom>
              <a:avLst/>
              <a:gdLst/>
              <a:ahLst/>
              <a:cxnLst/>
              <a:rect l="l" t="t" r="r" b="b"/>
              <a:pathLst>
                <a:path w="652660" h="337918" extrusionOk="0">
                  <a:moveTo>
                    <a:pt x="0" y="0"/>
                  </a:moveTo>
                  <a:lnTo>
                    <a:pt x="652660" y="0"/>
                  </a:lnTo>
                  <a:lnTo>
                    <a:pt x="652660" y="337918"/>
                  </a:lnTo>
                  <a:lnTo>
                    <a:pt x="0" y="337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7C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00" tIns="5700" rIns="5700" bIns="47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 회원 정보수정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5"/>
          <p:cNvGrpSpPr/>
          <p:nvPr/>
        </p:nvGrpSpPr>
        <p:grpSpPr>
          <a:xfrm>
            <a:off x="3158051" y="1332844"/>
            <a:ext cx="5866758" cy="5359940"/>
            <a:chOff x="1284261" y="1824"/>
            <a:chExt cx="5866758" cy="5359940"/>
          </a:xfrm>
        </p:grpSpPr>
        <p:sp>
          <p:nvSpPr>
            <p:cNvPr id="481" name="Google Shape;481;p25"/>
            <p:cNvSpPr/>
            <p:nvPr/>
          </p:nvSpPr>
          <p:spPr>
            <a:xfrm>
              <a:off x="1284261" y="1824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 txBox="1"/>
            <p:nvPr/>
          </p:nvSpPr>
          <p:spPr>
            <a:xfrm>
              <a:off x="1298542" y="16105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회원 관리</a:t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1336056" y="489399"/>
              <a:ext cx="91440" cy="36958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84" name="Google Shape;484;p25"/>
            <p:cNvSpPr/>
            <p:nvPr/>
          </p:nvSpPr>
          <p:spPr>
            <a:xfrm>
              <a:off x="1457880" y="615193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 txBox="1"/>
            <p:nvPr/>
          </p:nvSpPr>
          <p:spPr>
            <a:xfrm>
              <a:off x="1472161" y="629474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1336056" y="489399"/>
              <a:ext cx="91440" cy="9790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87" name="Google Shape;487;p25"/>
            <p:cNvSpPr/>
            <p:nvPr/>
          </p:nvSpPr>
          <p:spPr>
            <a:xfrm>
              <a:off x="1457880" y="122466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 txBox="1"/>
            <p:nvPr/>
          </p:nvSpPr>
          <p:spPr>
            <a:xfrm>
              <a:off x="1472161" y="123894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1336056" y="489399"/>
              <a:ext cx="91440" cy="15885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90" name="Google Shape;490;p25"/>
            <p:cNvSpPr/>
            <p:nvPr/>
          </p:nvSpPr>
          <p:spPr>
            <a:xfrm>
              <a:off x="1457880" y="1834129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 txBox="1"/>
            <p:nvPr/>
          </p:nvSpPr>
          <p:spPr>
            <a:xfrm>
              <a:off x="1472161" y="1848410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일치확인</a:t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1336056" y="489399"/>
              <a:ext cx="91440" cy="219798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93" name="Google Shape;493;p25"/>
            <p:cNvSpPr/>
            <p:nvPr/>
          </p:nvSpPr>
          <p:spPr>
            <a:xfrm>
              <a:off x="1457880" y="2443597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 txBox="1"/>
            <p:nvPr/>
          </p:nvSpPr>
          <p:spPr>
            <a:xfrm>
              <a:off x="1472161" y="2457878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336056" y="489399"/>
              <a:ext cx="91440" cy="28074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96" name="Google Shape;496;p25"/>
            <p:cNvSpPr/>
            <p:nvPr/>
          </p:nvSpPr>
          <p:spPr>
            <a:xfrm>
              <a:off x="1457880" y="3053066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 txBox="1"/>
            <p:nvPr/>
          </p:nvSpPr>
          <p:spPr>
            <a:xfrm>
              <a:off x="1472161" y="3067347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프로필 조회</a:t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1336056" y="489399"/>
              <a:ext cx="91440" cy="34169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99" name="Google Shape;499;p25"/>
            <p:cNvSpPr/>
            <p:nvPr/>
          </p:nvSpPr>
          <p:spPr>
            <a:xfrm>
              <a:off x="1457880" y="3662534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 txBox="1"/>
            <p:nvPr/>
          </p:nvSpPr>
          <p:spPr>
            <a:xfrm>
              <a:off x="1472161" y="3676815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프로필 수정</a:t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1336056" y="489399"/>
              <a:ext cx="91440" cy="402639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02" name="Google Shape;502;p25"/>
            <p:cNvSpPr/>
            <p:nvPr/>
          </p:nvSpPr>
          <p:spPr>
            <a:xfrm>
              <a:off x="1457880" y="4272002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 txBox="1"/>
            <p:nvPr/>
          </p:nvSpPr>
          <p:spPr>
            <a:xfrm>
              <a:off x="1472161" y="4286283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회원정보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수정</a:t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1336056" y="489399"/>
              <a:ext cx="91440" cy="462857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  <a:lnTo>
                    <a:pt x="159874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05" name="Google Shape;505;p25"/>
            <p:cNvSpPr/>
            <p:nvPr/>
          </p:nvSpPr>
          <p:spPr>
            <a:xfrm>
              <a:off x="1457880" y="487419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 txBox="1"/>
            <p:nvPr/>
          </p:nvSpPr>
          <p:spPr>
            <a:xfrm>
              <a:off x="1472161" y="488847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회원탈퇴</a:t>
              </a: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515698" y="2063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 txBox="1"/>
            <p:nvPr/>
          </p:nvSpPr>
          <p:spPr>
            <a:xfrm>
              <a:off x="2529979" y="16344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코치 리스트</a:t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613213" y="489638"/>
              <a:ext cx="97514" cy="36568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10" name="Google Shape;510;p25"/>
            <p:cNvSpPr/>
            <p:nvPr/>
          </p:nvSpPr>
          <p:spPr>
            <a:xfrm>
              <a:off x="2710728" y="61153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 txBox="1"/>
            <p:nvPr/>
          </p:nvSpPr>
          <p:spPr>
            <a:xfrm>
              <a:off x="2725009" y="62581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 등록</a:t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613213" y="489638"/>
              <a:ext cx="97514" cy="9751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13" name="Google Shape;513;p25"/>
            <p:cNvSpPr/>
            <p:nvPr/>
          </p:nvSpPr>
          <p:spPr>
            <a:xfrm>
              <a:off x="2710728" y="122100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 txBox="1"/>
            <p:nvPr/>
          </p:nvSpPr>
          <p:spPr>
            <a:xfrm>
              <a:off x="2725009" y="123528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 조회</a:t>
              </a: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2613213" y="489638"/>
              <a:ext cx="97514" cy="15846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16" name="Google Shape;516;p25"/>
            <p:cNvSpPr/>
            <p:nvPr/>
          </p:nvSpPr>
          <p:spPr>
            <a:xfrm>
              <a:off x="2710728" y="1830468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 txBox="1"/>
            <p:nvPr/>
          </p:nvSpPr>
          <p:spPr>
            <a:xfrm>
              <a:off x="2725009" y="1844749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 수정</a:t>
              </a: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613213" y="489638"/>
              <a:ext cx="97514" cy="219408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19" name="Google Shape;519;p25"/>
            <p:cNvSpPr/>
            <p:nvPr/>
          </p:nvSpPr>
          <p:spPr>
            <a:xfrm>
              <a:off x="2710728" y="2439936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 txBox="1"/>
            <p:nvPr/>
          </p:nvSpPr>
          <p:spPr>
            <a:xfrm>
              <a:off x="2725009" y="2454217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 삭제</a:t>
              </a: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613213" y="489638"/>
              <a:ext cx="97514" cy="28035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22" name="Google Shape;522;p25"/>
            <p:cNvSpPr/>
            <p:nvPr/>
          </p:nvSpPr>
          <p:spPr>
            <a:xfrm>
              <a:off x="2710728" y="3049404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 txBox="1"/>
            <p:nvPr/>
          </p:nvSpPr>
          <p:spPr>
            <a:xfrm>
              <a:off x="2725009" y="3063685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페이징</a:t>
              </a: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2613213" y="489638"/>
              <a:ext cx="97514" cy="34130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25" name="Google Shape;525;p25"/>
            <p:cNvSpPr/>
            <p:nvPr/>
          </p:nvSpPr>
          <p:spPr>
            <a:xfrm>
              <a:off x="2710728" y="3658872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 txBox="1"/>
            <p:nvPr/>
          </p:nvSpPr>
          <p:spPr>
            <a:xfrm>
              <a:off x="2725009" y="3673153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필터링</a:t>
              </a: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3734635" y="2063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 txBox="1"/>
            <p:nvPr/>
          </p:nvSpPr>
          <p:spPr>
            <a:xfrm>
              <a:off x="3748916" y="16344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832149" y="489638"/>
              <a:ext cx="97514" cy="36568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30" name="Google Shape;530;p25"/>
            <p:cNvSpPr/>
            <p:nvPr/>
          </p:nvSpPr>
          <p:spPr>
            <a:xfrm>
              <a:off x="3929664" y="61153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 txBox="1"/>
            <p:nvPr/>
          </p:nvSpPr>
          <p:spPr>
            <a:xfrm>
              <a:off x="3943945" y="62581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 등록</a:t>
              </a: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3832149" y="489638"/>
              <a:ext cx="97514" cy="9751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33" name="Google Shape;533;p25"/>
            <p:cNvSpPr/>
            <p:nvPr/>
          </p:nvSpPr>
          <p:spPr>
            <a:xfrm>
              <a:off x="3929664" y="122100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 txBox="1"/>
            <p:nvPr/>
          </p:nvSpPr>
          <p:spPr>
            <a:xfrm>
              <a:off x="3943945" y="123528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 조회</a:t>
              </a: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3832149" y="489638"/>
              <a:ext cx="97514" cy="15846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36" name="Google Shape;536;p25"/>
            <p:cNvSpPr/>
            <p:nvPr/>
          </p:nvSpPr>
          <p:spPr>
            <a:xfrm>
              <a:off x="3929664" y="1830468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 txBox="1"/>
            <p:nvPr/>
          </p:nvSpPr>
          <p:spPr>
            <a:xfrm>
              <a:off x="3943945" y="1844749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 수정</a:t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3832149" y="489638"/>
              <a:ext cx="97514" cy="219408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39" name="Google Shape;539;p25"/>
            <p:cNvSpPr/>
            <p:nvPr/>
          </p:nvSpPr>
          <p:spPr>
            <a:xfrm>
              <a:off x="3929664" y="2439936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 txBox="1"/>
            <p:nvPr/>
          </p:nvSpPr>
          <p:spPr>
            <a:xfrm>
              <a:off x="3943945" y="2454217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 삭제</a:t>
              </a: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3832149" y="489638"/>
              <a:ext cx="97514" cy="280355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42" name="Google Shape;542;p25"/>
            <p:cNvSpPr/>
            <p:nvPr/>
          </p:nvSpPr>
          <p:spPr>
            <a:xfrm>
              <a:off x="3929664" y="3049404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 txBox="1"/>
            <p:nvPr/>
          </p:nvSpPr>
          <p:spPr>
            <a:xfrm>
              <a:off x="3943945" y="3063685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페이징</a:t>
              </a: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3832149" y="489638"/>
              <a:ext cx="97514" cy="34130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45" name="Google Shape;545;p25"/>
            <p:cNvSpPr/>
            <p:nvPr/>
          </p:nvSpPr>
          <p:spPr>
            <a:xfrm>
              <a:off x="3929664" y="3658872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 txBox="1"/>
            <p:nvPr/>
          </p:nvSpPr>
          <p:spPr>
            <a:xfrm>
              <a:off x="3943945" y="3673153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필터링</a:t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3832149" y="489638"/>
              <a:ext cx="97514" cy="40224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48" name="Google Shape;548;p25"/>
            <p:cNvSpPr/>
            <p:nvPr/>
          </p:nvSpPr>
          <p:spPr>
            <a:xfrm>
              <a:off x="3929664" y="426834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 txBox="1"/>
            <p:nvPr/>
          </p:nvSpPr>
          <p:spPr>
            <a:xfrm>
              <a:off x="3943945" y="428262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MAP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검색 / 표시</a:t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4953571" y="2063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 txBox="1"/>
            <p:nvPr/>
          </p:nvSpPr>
          <p:spPr>
            <a:xfrm>
              <a:off x="4967852" y="16344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요청 관리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5051086" y="489638"/>
              <a:ext cx="97514" cy="36568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53" name="Google Shape;553;p25"/>
            <p:cNvSpPr/>
            <p:nvPr/>
          </p:nvSpPr>
          <p:spPr>
            <a:xfrm>
              <a:off x="5148601" y="61153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 txBox="1"/>
            <p:nvPr/>
          </p:nvSpPr>
          <p:spPr>
            <a:xfrm>
              <a:off x="5162882" y="62581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요청서 작성</a:t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5051086" y="489638"/>
              <a:ext cx="97514" cy="9751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56" name="Google Shape;556;p25"/>
            <p:cNvSpPr/>
            <p:nvPr/>
          </p:nvSpPr>
          <p:spPr>
            <a:xfrm>
              <a:off x="5148601" y="122100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 txBox="1"/>
            <p:nvPr/>
          </p:nvSpPr>
          <p:spPr>
            <a:xfrm>
              <a:off x="5162882" y="123528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요청 조회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5051086" y="489638"/>
              <a:ext cx="105082" cy="278044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59" name="Google Shape;559;p25"/>
            <p:cNvSpPr/>
            <p:nvPr/>
          </p:nvSpPr>
          <p:spPr>
            <a:xfrm>
              <a:off x="5156168" y="3026293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 txBox="1"/>
            <p:nvPr/>
          </p:nvSpPr>
          <p:spPr>
            <a:xfrm>
              <a:off x="5170449" y="3040574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요청 페이징</a:t>
              </a: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5051086" y="489638"/>
              <a:ext cx="97514" cy="21865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62" name="Google Shape;562;p25"/>
            <p:cNvSpPr/>
            <p:nvPr/>
          </p:nvSpPr>
          <p:spPr>
            <a:xfrm>
              <a:off x="5148601" y="2432369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 txBox="1"/>
            <p:nvPr/>
          </p:nvSpPr>
          <p:spPr>
            <a:xfrm>
              <a:off x="5162882" y="2446650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요청 필터링</a:t>
              </a: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5051086" y="489638"/>
              <a:ext cx="106478" cy="158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65" name="Google Shape;565;p25"/>
            <p:cNvSpPr/>
            <p:nvPr/>
          </p:nvSpPr>
          <p:spPr>
            <a:xfrm>
              <a:off x="5157564" y="182995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 txBox="1"/>
            <p:nvPr/>
          </p:nvSpPr>
          <p:spPr>
            <a:xfrm>
              <a:off x="5171845" y="184423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요청 수정</a:t>
              </a: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5051086" y="489638"/>
              <a:ext cx="97514" cy="341302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68" name="Google Shape;568;p25"/>
            <p:cNvSpPr/>
            <p:nvPr/>
          </p:nvSpPr>
          <p:spPr>
            <a:xfrm>
              <a:off x="5148601" y="3658872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5"/>
            <p:cNvSpPr txBox="1"/>
            <p:nvPr/>
          </p:nvSpPr>
          <p:spPr>
            <a:xfrm>
              <a:off x="5162882" y="3673153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보낸 / 받은</a:t>
              </a:r>
              <a:endParaRPr sz="10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68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Arial"/>
                <a:buNone/>
              </a:pPr>
              <a:r>
                <a:rPr lang="ko-KR" sz="105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요청 삭제</a:t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5051086" y="489638"/>
              <a:ext cx="97514" cy="402248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71" name="Google Shape;571;p25"/>
            <p:cNvSpPr/>
            <p:nvPr/>
          </p:nvSpPr>
          <p:spPr>
            <a:xfrm>
              <a:off x="5148601" y="426834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 txBox="1"/>
            <p:nvPr/>
          </p:nvSpPr>
          <p:spPr>
            <a:xfrm>
              <a:off x="5162882" y="428262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결제</a:t>
              </a: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6175871" y="1824"/>
              <a:ext cx="975148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95757"/>
                </a:gs>
                <a:gs pos="50000">
                  <a:srgbClr val="393737"/>
                </a:gs>
                <a:gs pos="100000">
                  <a:srgbClr val="32303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 txBox="1"/>
            <p:nvPr/>
          </p:nvSpPr>
          <p:spPr>
            <a:xfrm>
              <a:off x="6190152" y="16105"/>
              <a:ext cx="946586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후기 관리</a:t>
              </a:r>
              <a:endParaRPr/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6273386" y="489399"/>
              <a:ext cx="94150" cy="36591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76" name="Google Shape;576;p25"/>
            <p:cNvSpPr/>
            <p:nvPr/>
          </p:nvSpPr>
          <p:spPr>
            <a:xfrm>
              <a:off x="6367537" y="611531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5"/>
            <p:cNvSpPr txBox="1"/>
            <p:nvPr/>
          </p:nvSpPr>
          <p:spPr>
            <a:xfrm>
              <a:off x="6381818" y="625812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후기 작성</a:t>
              </a:r>
              <a:endParaRPr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6273386" y="489399"/>
              <a:ext cx="94150" cy="9753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79" name="Google Shape;579;p25"/>
            <p:cNvSpPr/>
            <p:nvPr/>
          </p:nvSpPr>
          <p:spPr>
            <a:xfrm>
              <a:off x="6367537" y="1221000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5"/>
            <p:cNvSpPr txBox="1"/>
            <p:nvPr/>
          </p:nvSpPr>
          <p:spPr>
            <a:xfrm>
              <a:off x="6381818" y="1235281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후기 조회</a:t>
              </a:r>
              <a:endParaRPr/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6273386" y="489399"/>
              <a:ext cx="94150" cy="158485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82" name="Google Shape;582;p25"/>
            <p:cNvSpPr/>
            <p:nvPr/>
          </p:nvSpPr>
          <p:spPr>
            <a:xfrm>
              <a:off x="6367537" y="1830468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5"/>
            <p:cNvSpPr txBox="1"/>
            <p:nvPr/>
          </p:nvSpPr>
          <p:spPr>
            <a:xfrm>
              <a:off x="6381818" y="1844749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후기 수정</a:t>
              </a: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6273386" y="489399"/>
              <a:ext cx="94150" cy="21943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585" name="Google Shape;585;p25"/>
            <p:cNvSpPr/>
            <p:nvPr/>
          </p:nvSpPr>
          <p:spPr>
            <a:xfrm>
              <a:off x="6367537" y="2439936"/>
              <a:ext cx="780119" cy="48757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BDCCC"/>
                </a:gs>
                <a:gs pos="50000">
                  <a:srgbClr val="FCD5BE"/>
                </a:gs>
                <a:gs pos="100000">
                  <a:srgbClr val="E3BAA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5"/>
            <p:cNvSpPr txBox="1"/>
            <p:nvPr/>
          </p:nvSpPr>
          <p:spPr>
            <a:xfrm>
              <a:off x="6381818" y="2454217"/>
              <a:ext cx="751557" cy="459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50" tIns="13950" rIns="20950" bIns="13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rPr lang="ko-KR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후기 삭제</a:t>
              </a:r>
              <a:endParaRPr/>
            </a:p>
          </p:txBody>
        </p:sp>
      </p:grpSp>
      <p:sp>
        <p:nvSpPr>
          <p:cNvPr id="587" name="Google Shape;587;p2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5"/>
          <p:cNvSpPr txBox="1"/>
          <p:nvPr/>
        </p:nvSpPr>
        <p:spPr>
          <a:xfrm>
            <a:off x="1732670" y="136882"/>
            <a:ext cx="16930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Modules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5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1351266" y="1331020"/>
            <a:ext cx="1403971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모듈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6"/>
          <p:cNvSpPr txBox="1"/>
          <p:nvPr/>
        </p:nvSpPr>
        <p:spPr>
          <a:xfrm>
            <a:off x="1732670" y="136882"/>
            <a:ext cx="11128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Files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6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598" name="Google Shape;598;p26"/>
          <p:cNvSpPr txBox="1"/>
          <p:nvPr/>
        </p:nvSpPr>
        <p:spPr>
          <a:xfrm>
            <a:off x="7657036" y="2196803"/>
            <a:ext cx="2100385" cy="427809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sent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sentFin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sentNo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sentReqWait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sentWait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sentYes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got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gotFin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gotNo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gotReqWait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gotReqWaitN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gotReqWaitY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gotWait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gotWaitNo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gotWaitYes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gotYes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6"/>
          <p:cNvSpPr txBox="1"/>
          <p:nvPr/>
        </p:nvSpPr>
        <p:spPr>
          <a:xfrm>
            <a:off x="5284746" y="2196803"/>
            <a:ext cx="2191706" cy="25545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myPage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myPageGot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myPageInfo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myPageProfile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myPageSent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profile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endParaRPr/>
          </a:p>
        </p:txBody>
      </p:sp>
      <p:sp>
        <p:nvSpPr>
          <p:cNvPr id="600" name="Google Shape;600;p26"/>
          <p:cNvSpPr txBox="1"/>
          <p:nvPr/>
        </p:nvSpPr>
        <p:spPr>
          <a:xfrm>
            <a:off x="325120" y="2208390"/>
            <a:ext cx="2191706" cy="1569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coachCate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projectCate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6"/>
          <p:cNvSpPr txBox="1"/>
          <p:nvPr/>
        </p:nvSpPr>
        <p:spPr>
          <a:xfrm>
            <a:off x="325120" y="4065742"/>
            <a:ext cx="1587294" cy="10772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account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profileInfo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6"/>
          <p:cNvSpPr txBox="1"/>
          <p:nvPr/>
        </p:nvSpPr>
        <p:spPr>
          <a:xfrm>
            <a:off x="2697410" y="2208390"/>
            <a:ext cx="2043636" cy="20621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coach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coachInfo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coachWriteForm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reqWriteForm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project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projectInfo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projectWriteForm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6"/>
          <p:cNvSpPr txBox="1"/>
          <p:nvPr/>
        </p:nvSpPr>
        <p:spPr>
          <a:xfrm>
            <a:off x="9934646" y="2208390"/>
            <a:ext cx="1931939" cy="13234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 / review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coachRateForm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modReview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reviewInfo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339464" y="1539026"/>
            <a:ext cx="1403971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jsp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7"/>
          <p:cNvSpPr txBox="1"/>
          <p:nvPr/>
        </p:nvSpPr>
        <p:spPr>
          <a:xfrm>
            <a:off x="1732670" y="136882"/>
            <a:ext cx="11128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Files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7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endParaRPr/>
          </a:p>
        </p:txBody>
      </p:sp>
      <p:sp>
        <p:nvSpPr>
          <p:cNvPr id="612" name="Google Shape;612;p27"/>
          <p:cNvSpPr txBox="1"/>
          <p:nvPr/>
        </p:nvSpPr>
        <p:spPr>
          <a:xfrm>
            <a:off x="155757" y="2208390"/>
            <a:ext cx="2502607" cy="584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HomeController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7"/>
          <p:cNvSpPr txBox="1"/>
          <p:nvPr/>
        </p:nvSpPr>
        <p:spPr>
          <a:xfrm>
            <a:off x="155758" y="3058576"/>
            <a:ext cx="2512226" cy="28007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mc.sn.cocoa.controller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CoachControllerImpl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ProjectControllerImpl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MemberControllerImpl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RequestControllerImpl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ReviewController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ReviewControllerImpl</a:t>
            </a:r>
            <a:endParaRPr/>
          </a:p>
        </p:txBody>
      </p:sp>
      <p:sp>
        <p:nvSpPr>
          <p:cNvPr id="614" name="Google Shape;614;p27"/>
          <p:cNvSpPr txBox="1"/>
          <p:nvPr/>
        </p:nvSpPr>
        <p:spPr>
          <a:xfrm>
            <a:off x="5534546" y="2208390"/>
            <a:ext cx="2068195" cy="28007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mc.sn.cocoa.dao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ReviewDAO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ReviewDAOImpl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7"/>
          <p:cNvSpPr/>
          <p:nvPr/>
        </p:nvSpPr>
        <p:spPr>
          <a:xfrm>
            <a:off x="170102" y="1539026"/>
            <a:ext cx="1403971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7"/>
          <p:cNvSpPr txBox="1"/>
          <p:nvPr/>
        </p:nvSpPr>
        <p:spPr>
          <a:xfrm>
            <a:off x="2947744" y="2208390"/>
            <a:ext cx="2307042" cy="28007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mc.sn.cocoa.service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CoachService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ReviewService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ReviewServiceImpl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7"/>
          <p:cNvSpPr txBox="1"/>
          <p:nvPr/>
        </p:nvSpPr>
        <p:spPr>
          <a:xfrm>
            <a:off x="7892119" y="2208390"/>
            <a:ext cx="1653017" cy="20928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mc.sn.cocoa.vo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CoachVO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ProjectVO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MemberVO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RequestVO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ReviewVO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Criteria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PageMaker</a:t>
            </a:r>
            <a:endParaRPr/>
          </a:p>
        </p:txBody>
      </p:sp>
      <p:sp>
        <p:nvSpPr>
          <p:cNvPr id="618" name="Google Shape;618;p27"/>
          <p:cNvSpPr txBox="1"/>
          <p:nvPr/>
        </p:nvSpPr>
        <p:spPr>
          <a:xfrm>
            <a:off x="9792836" y="2208389"/>
            <a:ext cx="1747594" cy="16312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mybatis/mappers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coach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9798085" y="1539026"/>
            <a:ext cx="1403971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8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8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sp>
        <p:nvSpPr>
          <p:cNvPr id="627" name="Google Shape;627;p28"/>
          <p:cNvSpPr/>
          <p:nvPr/>
        </p:nvSpPr>
        <p:spPr>
          <a:xfrm>
            <a:off x="9107520" y="1543740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홈 화면</a:t>
            </a:r>
            <a:endParaRPr/>
          </a:p>
        </p:txBody>
      </p:sp>
      <p:sp>
        <p:nvSpPr>
          <p:cNvPr id="628" name="Google Shape;628;p28"/>
          <p:cNvSpPr txBox="1"/>
          <p:nvPr/>
        </p:nvSpPr>
        <p:spPr>
          <a:xfrm>
            <a:off x="9107520" y="2187388"/>
            <a:ext cx="3018775" cy="395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비로그인 상태 &gt;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로그인 상태 &gt;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공통 &gt;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/ 코칭 리스트 이동</a:t>
            </a:r>
            <a:endParaRPr/>
          </a:p>
        </p:txBody>
      </p:sp>
      <p:grpSp>
        <p:nvGrpSpPr>
          <p:cNvPr id="629" name="Google Shape;629;p28"/>
          <p:cNvGrpSpPr/>
          <p:nvPr/>
        </p:nvGrpSpPr>
        <p:grpSpPr>
          <a:xfrm>
            <a:off x="443335" y="1543740"/>
            <a:ext cx="8350116" cy="4950366"/>
            <a:chOff x="443335" y="1543740"/>
            <a:chExt cx="8350116" cy="4950366"/>
          </a:xfrm>
        </p:grpSpPr>
        <p:pic>
          <p:nvPicPr>
            <p:cNvPr id="630" name="Google Shape;630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335" y="1543740"/>
              <a:ext cx="8350116" cy="495036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31" name="Google Shape;631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68327" y="1543740"/>
              <a:ext cx="1638300" cy="552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9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2670" y="1669318"/>
            <a:ext cx="4425485" cy="45339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9" name="Google Shape;639;p29"/>
          <p:cNvSpPr/>
          <p:nvPr/>
        </p:nvSpPr>
        <p:spPr>
          <a:xfrm>
            <a:off x="7609391" y="1669318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화면</a:t>
            </a:r>
            <a:endParaRPr/>
          </a:p>
        </p:txBody>
      </p:sp>
      <p:sp>
        <p:nvSpPr>
          <p:cNvPr id="640" name="Google Shape;640;p29"/>
          <p:cNvSpPr txBox="1"/>
          <p:nvPr/>
        </p:nvSpPr>
        <p:spPr>
          <a:xfrm>
            <a:off x="7609391" y="2366752"/>
            <a:ext cx="3041217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중복확인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1차, 2차 비밀번호 일치 확인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/>
          </a:p>
        </p:txBody>
      </p:sp>
      <p:sp>
        <p:nvSpPr>
          <p:cNvPr id="641" name="Google Shape;641;p29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 descr="실내, 벽, 테이블, 의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4285251" y="3492495"/>
            <a:ext cx="36215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0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5920" y="1678282"/>
            <a:ext cx="4885068" cy="45339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9" name="Google Shape;649;p30"/>
          <p:cNvSpPr/>
          <p:nvPr/>
        </p:nvSpPr>
        <p:spPr>
          <a:xfrm>
            <a:off x="8248442" y="1734093"/>
            <a:ext cx="186868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화면</a:t>
            </a:r>
            <a:endParaRPr/>
          </a:p>
        </p:txBody>
      </p:sp>
      <p:sp>
        <p:nvSpPr>
          <p:cNvPr id="650" name="Google Shape;650;p30"/>
          <p:cNvSpPr txBox="1"/>
          <p:nvPr/>
        </p:nvSpPr>
        <p:spPr>
          <a:xfrm>
            <a:off x="8248442" y="2428598"/>
            <a:ext cx="1556836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/>
          </a:p>
        </p:txBody>
      </p:sp>
      <p:sp>
        <p:nvSpPr>
          <p:cNvPr id="651" name="Google Shape;651;p30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1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3"/>
            <a:ext cx="8555318" cy="49108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9" name="Google Shape;659;p31"/>
          <p:cNvSpPr/>
          <p:nvPr/>
        </p:nvSpPr>
        <p:spPr>
          <a:xfrm>
            <a:off x="9308952" y="1543742"/>
            <a:ext cx="2341139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마이페이지_프로필</a:t>
            </a:r>
            <a:endParaRPr/>
          </a:p>
        </p:txBody>
      </p:sp>
      <p:sp>
        <p:nvSpPr>
          <p:cNvPr id="660" name="Google Shape;660;p31"/>
          <p:cNvSpPr txBox="1"/>
          <p:nvPr/>
        </p:nvSpPr>
        <p:spPr>
          <a:xfrm>
            <a:off x="9308952" y="2010047"/>
            <a:ext cx="2024913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프로필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1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2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Google Shape;66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1"/>
            <a:ext cx="8555318" cy="45881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9" name="Google Shape;669;p32"/>
          <p:cNvSpPr/>
          <p:nvPr/>
        </p:nvSpPr>
        <p:spPr>
          <a:xfrm>
            <a:off x="9013116" y="1543742"/>
            <a:ext cx="2954766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마이페이지_회원정보 수정</a:t>
            </a:r>
            <a:endParaRPr/>
          </a:p>
        </p:txBody>
      </p:sp>
      <p:sp>
        <p:nvSpPr>
          <p:cNvPr id="670" name="Google Shape;670;p32"/>
          <p:cNvSpPr txBox="1"/>
          <p:nvPr/>
        </p:nvSpPr>
        <p:spPr>
          <a:xfrm>
            <a:off x="9013116" y="2097741"/>
            <a:ext cx="1819729" cy="149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정보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탈퇴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2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3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3"/>
          <p:cNvSpPr/>
          <p:nvPr/>
        </p:nvSpPr>
        <p:spPr>
          <a:xfrm>
            <a:off x="8946777" y="1793218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카테고리 (상단)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3"/>
          <p:cNvSpPr txBox="1"/>
          <p:nvPr/>
        </p:nvSpPr>
        <p:spPr>
          <a:xfrm>
            <a:off x="8946777" y="2398599"/>
            <a:ext cx="2903359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3계층 카테고리 (연계가능)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카테고리 경로 표시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0" name="Google Shape;680;p33"/>
          <p:cNvGrpSpPr/>
          <p:nvPr/>
        </p:nvGrpSpPr>
        <p:grpSpPr>
          <a:xfrm>
            <a:off x="564775" y="1793218"/>
            <a:ext cx="8157883" cy="4465385"/>
            <a:chOff x="564775" y="1793218"/>
            <a:chExt cx="8157883" cy="4465385"/>
          </a:xfrm>
        </p:grpSpPr>
        <p:grpSp>
          <p:nvGrpSpPr>
            <p:cNvPr id="681" name="Google Shape;681;p33"/>
            <p:cNvGrpSpPr/>
            <p:nvPr/>
          </p:nvGrpSpPr>
          <p:grpSpPr>
            <a:xfrm>
              <a:off x="564775" y="1793218"/>
              <a:ext cx="8157883" cy="3944194"/>
              <a:chOff x="564775" y="1793218"/>
              <a:chExt cx="8157883" cy="3944194"/>
            </a:xfrm>
          </p:grpSpPr>
          <p:grpSp>
            <p:nvGrpSpPr>
              <p:cNvPr id="682" name="Google Shape;682;p33"/>
              <p:cNvGrpSpPr/>
              <p:nvPr/>
            </p:nvGrpSpPr>
            <p:grpSpPr>
              <a:xfrm>
                <a:off x="564775" y="1793218"/>
                <a:ext cx="8157883" cy="3944194"/>
                <a:chOff x="564775" y="1793218"/>
                <a:chExt cx="8157883" cy="3944194"/>
              </a:xfrm>
            </p:grpSpPr>
            <p:grpSp>
              <p:nvGrpSpPr>
                <p:cNvPr id="683" name="Google Shape;683;p33"/>
                <p:cNvGrpSpPr/>
                <p:nvPr/>
              </p:nvGrpSpPr>
              <p:grpSpPr>
                <a:xfrm>
                  <a:off x="564775" y="1793218"/>
                  <a:ext cx="8157883" cy="3944194"/>
                  <a:chOff x="564775" y="1793218"/>
                  <a:chExt cx="8157883" cy="3944194"/>
                </a:xfrm>
              </p:grpSpPr>
              <p:pic>
                <p:nvPicPr>
                  <p:cNvPr id="684" name="Google Shape;684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564775" y="1793218"/>
                    <a:ext cx="8157883" cy="3944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5" name="Google Shape;685;p3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640696" y="2937341"/>
                    <a:ext cx="1838325" cy="223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86" name="Google Shape;686;p3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/>
                  <a:stretch/>
                </p:blipFill>
                <p:spPr>
                  <a:xfrm>
                    <a:off x="3512164" y="2937341"/>
                    <a:ext cx="1895475" cy="2600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687" name="Google Shape;687;p3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4884083" y="1861980"/>
                  <a:ext cx="3838575" cy="5810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88" name="Google Shape;688;p3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08817" y="1828642"/>
                <a:ext cx="1647825" cy="64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9" name="Google Shape;689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4775" y="5720906"/>
              <a:ext cx="8157883" cy="5376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0" name="Google Shape;690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1198" y="2937342"/>
            <a:ext cx="2835329" cy="263897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3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4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964" y="1474695"/>
            <a:ext cx="7474318" cy="50900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9" name="Google Shape;699;p34"/>
          <p:cNvSpPr/>
          <p:nvPr/>
        </p:nvSpPr>
        <p:spPr>
          <a:xfrm>
            <a:off x="8848165" y="1474695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(하단)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4"/>
          <p:cNvSpPr txBox="1"/>
          <p:nvPr/>
        </p:nvSpPr>
        <p:spPr>
          <a:xfrm>
            <a:off x="8848165" y="2080076"/>
            <a:ext cx="3042821" cy="297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페이징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필터링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리스트 상세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후기 이동 – short cut</a:t>
            </a:r>
            <a:endParaRPr/>
          </a:p>
        </p:txBody>
      </p:sp>
      <p:sp>
        <p:nvSpPr>
          <p:cNvPr id="701" name="Google Shape;701;p34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5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5"/>
          <p:cNvSpPr/>
          <p:nvPr/>
        </p:nvSpPr>
        <p:spPr>
          <a:xfrm>
            <a:off x="8382000" y="1348456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 화면</a:t>
            </a:r>
            <a:endParaRPr/>
          </a:p>
        </p:txBody>
      </p:sp>
      <p:sp>
        <p:nvSpPr>
          <p:cNvPr id="709" name="Google Shape;709;p35"/>
          <p:cNvSpPr txBox="1"/>
          <p:nvPr/>
        </p:nvSpPr>
        <p:spPr>
          <a:xfrm>
            <a:off x="8382000" y="1953837"/>
            <a:ext cx="1556836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5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11" name="Google Shape;711;p35"/>
          <p:cNvGrpSpPr/>
          <p:nvPr/>
        </p:nvGrpSpPr>
        <p:grpSpPr>
          <a:xfrm>
            <a:off x="1093694" y="1348456"/>
            <a:ext cx="6125883" cy="5290273"/>
            <a:chOff x="1093694" y="1348456"/>
            <a:chExt cx="6125883" cy="5290273"/>
          </a:xfrm>
        </p:grpSpPr>
        <p:pic>
          <p:nvPicPr>
            <p:cNvPr id="712" name="Google Shape;712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3694" y="1348456"/>
              <a:ext cx="6125883" cy="529027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13" name="Google Shape;713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0606" y="1366386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6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8382000" y="1299493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작성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 상세 화면</a:t>
            </a:r>
            <a:endParaRPr/>
          </a:p>
        </p:txBody>
      </p:sp>
      <p:sp>
        <p:nvSpPr>
          <p:cNvPr id="721" name="Google Shape;721;p36"/>
          <p:cNvSpPr txBox="1"/>
          <p:nvPr/>
        </p:nvSpPr>
        <p:spPr>
          <a:xfrm>
            <a:off x="8382000" y="1953837"/>
            <a:ext cx="1819729" cy="297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내용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후기보기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내용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삭제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23" name="Google Shape;723;p36"/>
          <p:cNvGrpSpPr/>
          <p:nvPr/>
        </p:nvGrpSpPr>
        <p:grpSpPr>
          <a:xfrm>
            <a:off x="1112355" y="1348456"/>
            <a:ext cx="6125883" cy="5372662"/>
            <a:chOff x="1093694" y="1348456"/>
            <a:chExt cx="6125883" cy="5372662"/>
          </a:xfrm>
        </p:grpSpPr>
        <p:pic>
          <p:nvPicPr>
            <p:cNvPr id="724" name="Google Shape;724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3694" y="1348456"/>
              <a:ext cx="6125883" cy="537266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25" name="Google Shape;725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0606" y="1366386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7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7"/>
          <p:cNvSpPr/>
          <p:nvPr/>
        </p:nvSpPr>
        <p:spPr>
          <a:xfrm>
            <a:off x="8382000" y="1299493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타인 작성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코칭 등록 상세 화면</a:t>
            </a:r>
            <a:endParaRPr/>
          </a:p>
        </p:txBody>
      </p:sp>
      <p:sp>
        <p:nvSpPr>
          <p:cNvPr id="733" name="Google Shape;733;p37"/>
          <p:cNvSpPr txBox="1"/>
          <p:nvPr/>
        </p:nvSpPr>
        <p:spPr>
          <a:xfrm>
            <a:off x="8382000" y="1953837"/>
            <a:ext cx="2230098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 내용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프로필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 보기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작성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7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35" name="Google Shape;735;p37"/>
          <p:cNvGrpSpPr/>
          <p:nvPr/>
        </p:nvGrpSpPr>
        <p:grpSpPr>
          <a:xfrm>
            <a:off x="1112355" y="1366385"/>
            <a:ext cx="6125883" cy="5258349"/>
            <a:chOff x="1112355" y="1366385"/>
            <a:chExt cx="6125883" cy="5258349"/>
          </a:xfrm>
        </p:grpSpPr>
        <p:pic>
          <p:nvPicPr>
            <p:cNvPr id="736" name="Google Shape;736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355" y="1366385"/>
              <a:ext cx="6125883" cy="525834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37" name="Google Shape;737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9267" y="1366386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8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927" y="1524000"/>
            <a:ext cx="6756919" cy="50650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45" name="Google Shape;745;p38"/>
          <p:cNvSpPr/>
          <p:nvPr/>
        </p:nvSpPr>
        <p:spPr>
          <a:xfrm>
            <a:off x="9308952" y="1543742"/>
            <a:ext cx="2341139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프로필 화면</a:t>
            </a:r>
            <a:endParaRPr/>
          </a:p>
        </p:txBody>
      </p:sp>
      <p:sp>
        <p:nvSpPr>
          <p:cNvPr id="746" name="Google Shape;746;p38"/>
          <p:cNvSpPr txBox="1"/>
          <p:nvPr/>
        </p:nvSpPr>
        <p:spPr>
          <a:xfrm>
            <a:off x="9308952" y="2010047"/>
            <a:ext cx="2230098" cy="50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프로필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8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48" name="Google Shape;748;p38"/>
          <p:cNvGrpSpPr/>
          <p:nvPr/>
        </p:nvGrpSpPr>
        <p:grpSpPr>
          <a:xfrm>
            <a:off x="3258070" y="1524000"/>
            <a:ext cx="4908776" cy="5056777"/>
            <a:chOff x="3258070" y="1524000"/>
            <a:chExt cx="4908776" cy="5056777"/>
          </a:xfrm>
        </p:grpSpPr>
        <p:pic>
          <p:nvPicPr>
            <p:cNvPr id="749" name="Google Shape;749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58070" y="1989727"/>
              <a:ext cx="4229850" cy="4591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76731" y="1524000"/>
              <a:ext cx="2190115" cy="314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9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8382000" y="1299493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작성 화면</a:t>
            </a:r>
            <a:endParaRPr/>
          </a:p>
        </p:txBody>
      </p:sp>
      <p:sp>
        <p:nvSpPr>
          <p:cNvPr id="758" name="Google Shape;758;p39"/>
          <p:cNvSpPr txBox="1"/>
          <p:nvPr/>
        </p:nvSpPr>
        <p:spPr>
          <a:xfrm>
            <a:off x="8382000" y="1953837"/>
            <a:ext cx="1556836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작성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9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760" name="Google Shape;760;p39"/>
          <p:cNvGrpSpPr/>
          <p:nvPr/>
        </p:nvGrpSpPr>
        <p:grpSpPr>
          <a:xfrm>
            <a:off x="1112355" y="1299494"/>
            <a:ext cx="6324143" cy="5421624"/>
            <a:chOff x="1112355" y="1299494"/>
            <a:chExt cx="6324143" cy="5421624"/>
          </a:xfrm>
        </p:grpSpPr>
        <p:pic>
          <p:nvPicPr>
            <p:cNvPr id="761" name="Google Shape;76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355" y="1299494"/>
              <a:ext cx="6324143" cy="542162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62" name="Google Shape;762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91658" y="1336691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732670" y="136882"/>
            <a:ext cx="18838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732670" y="547152"/>
            <a:ext cx="42402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고객 문제 정의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749439" y="2149202"/>
            <a:ext cx="6493737" cy="337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   2021년 IT 업계들의 일명 개발자 인재 모시기 경쟁이 시작되었다.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   그에 따라 많은 구직자 및 실업자들이 개발자로의 전향을 위해 다양한 경로로 코딩을 접하고있다.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   하지만 코딩을 전문적으로 가르치는 학원을 다니지 않는 이상 자신의 궁금증을 빠르고 확실하게 해소시켜줄 수 있는 사람이 없는게 현실이다.</a:t>
            </a:r>
            <a:endParaRPr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510" y="1376061"/>
            <a:ext cx="3607172" cy="4520738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00" ky="145000" algn="tl" rotWithShape="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0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791986" cy="48391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0" name="Google Shape;770;p40"/>
          <p:cNvSpPr/>
          <p:nvPr/>
        </p:nvSpPr>
        <p:spPr>
          <a:xfrm>
            <a:off x="9308952" y="1543742"/>
            <a:ext cx="2557928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마이페이지_보낸 요청</a:t>
            </a:r>
            <a:endParaRPr/>
          </a:p>
        </p:txBody>
      </p:sp>
      <p:sp>
        <p:nvSpPr>
          <p:cNvPr id="771" name="Google Shape;771;p40"/>
          <p:cNvSpPr txBox="1"/>
          <p:nvPr/>
        </p:nvSpPr>
        <p:spPr>
          <a:xfrm>
            <a:off x="9308952" y="2010047"/>
            <a:ext cx="2024913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 필터링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 페이징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0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1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1"/>
            <a:ext cx="8827845" cy="4767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0" name="Google Shape;780;p41"/>
          <p:cNvSpPr/>
          <p:nvPr/>
        </p:nvSpPr>
        <p:spPr>
          <a:xfrm>
            <a:off x="9308952" y="1543742"/>
            <a:ext cx="2557928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마이페이지_받은 요청</a:t>
            </a:r>
            <a:endParaRPr/>
          </a:p>
        </p:txBody>
      </p:sp>
      <p:sp>
        <p:nvSpPr>
          <p:cNvPr id="781" name="Google Shape;781;p41"/>
          <p:cNvSpPr txBox="1"/>
          <p:nvPr/>
        </p:nvSpPr>
        <p:spPr>
          <a:xfrm>
            <a:off x="9308952" y="2010047"/>
            <a:ext cx="2024913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 필터링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 페이징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1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2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791986" cy="49410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0" name="Google Shape;790;p42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요청_대기 상태</a:t>
            </a:r>
            <a:endParaRPr/>
          </a:p>
        </p:txBody>
      </p:sp>
      <p:sp>
        <p:nvSpPr>
          <p:cNvPr id="791" name="Google Shape;791;p42"/>
          <p:cNvSpPr txBox="1"/>
          <p:nvPr/>
        </p:nvSpPr>
        <p:spPr>
          <a:xfrm>
            <a:off x="9308952" y="2010047"/>
            <a:ext cx="2172390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미리보기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요청서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요청서 철회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2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3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791986" cy="49410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0" name="Google Shape;800;p43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요청_대기 상태</a:t>
            </a:r>
            <a:endParaRPr/>
          </a:p>
        </p:txBody>
      </p:sp>
      <p:sp>
        <p:nvSpPr>
          <p:cNvPr id="801" name="Google Shape;801;p43"/>
          <p:cNvSpPr txBox="1"/>
          <p:nvPr/>
        </p:nvSpPr>
        <p:spPr>
          <a:xfrm>
            <a:off x="9308952" y="2010047"/>
            <a:ext cx="2172390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수락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거절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3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4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4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요청서 수락 화면</a:t>
            </a:r>
            <a:endParaRPr/>
          </a:p>
        </p:txBody>
      </p:sp>
      <p:sp>
        <p:nvSpPr>
          <p:cNvPr id="810" name="Google Shape;810;p44"/>
          <p:cNvSpPr txBox="1"/>
          <p:nvPr/>
        </p:nvSpPr>
        <p:spPr>
          <a:xfrm>
            <a:off x="9308952" y="2010047"/>
            <a:ext cx="1819729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 요금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전송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4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812" name="Google Shape;812;p44"/>
          <p:cNvGrpSpPr/>
          <p:nvPr/>
        </p:nvGrpSpPr>
        <p:grpSpPr>
          <a:xfrm>
            <a:off x="325120" y="1543742"/>
            <a:ext cx="8791986" cy="4941033"/>
            <a:chOff x="325120" y="1543742"/>
            <a:chExt cx="8791986" cy="4941033"/>
          </a:xfrm>
        </p:grpSpPr>
        <p:pic>
          <p:nvPicPr>
            <p:cNvPr id="813" name="Google Shape;813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120" y="1543742"/>
              <a:ext cx="8791986" cy="494103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4" name="Google Shape;814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81040" y="2161483"/>
              <a:ext cx="7423016" cy="38754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5" name="Google Shape;815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8960" y="2345764"/>
            <a:ext cx="6343263" cy="229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5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1"/>
            <a:ext cx="8856202" cy="50530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3" name="Google Shape;823;p45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요청_수락 상태</a:t>
            </a:r>
            <a:endParaRPr/>
          </a:p>
        </p:txBody>
      </p:sp>
      <p:sp>
        <p:nvSpPr>
          <p:cNvPr id="824" name="Google Shape;824;p45"/>
          <p:cNvSpPr txBox="1"/>
          <p:nvPr/>
        </p:nvSpPr>
        <p:spPr>
          <a:xfrm>
            <a:off x="9308952" y="2010047"/>
            <a:ext cx="2230098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재전송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5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6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49223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3" name="Google Shape;833;p46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요청_수락 상태</a:t>
            </a:r>
            <a:endParaRPr/>
          </a:p>
        </p:txBody>
      </p:sp>
      <p:sp>
        <p:nvSpPr>
          <p:cNvPr id="834" name="Google Shape;834;p46"/>
          <p:cNvSpPr txBox="1"/>
          <p:nvPr/>
        </p:nvSpPr>
        <p:spPr>
          <a:xfrm>
            <a:off x="9308952" y="2010047"/>
            <a:ext cx="2230098" cy="247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후기작성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6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7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7"/>
          <p:cNvSpPr/>
          <p:nvPr/>
        </p:nvSpPr>
        <p:spPr>
          <a:xfrm>
            <a:off x="9308952" y="1624671"/>
            <a:ext cx="1588845" cy="385376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 화면</a:t>
            </a:r>
            <a:endParaRPr/>
          </a:p>
        </p:txBody>
      </p:sp>
      <p:sp>
        <p:nvSpPr>
          <p:cNvPr id="843" name="Google Shape;843;p47"/>
          <p:cNvSpPr txBox="1"/>
          <p:nvPr/>
        </p:nvSpPr>
        <p:spPr>
          <a:xfrm>
            <a:off x="9308952" y="2238647"/>
            <a:ext cx="172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종합 결제 API</a:t>
            </a:r>
            <a:endParaRPr/>
          </a:p>
        </p:txBody>
      </p:sp>
      <p:sp>
        <p:nvSpPr>
          <p:cNvPr id="844" name="Google Shape;844;p47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pic>
        <p:nvPicPr>
          <p:cNvPr id="845" name="Google Shape;84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5" y="1624675"/>
            <a:ext cx="8681226" cy="45683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8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8"/>
          <p:cNvSpPr/>
          <p:nvPr/>
        </p:nvSpPr>
        <p:spPr>
          <a:xfrm>
            <a:off x="8912712" y="1543742"/>
            <a:ext cx="1588845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후기작성 화면</a:t>
            </a:r>
            <a:endParaRPr/>
          </a:p>
        </p:txBody>
      </p:sp>
      <p:sp>
        <p:nvSpPr>
          <p:cNvPr id="853" name="Google Shape;853;p48"/>
          <p:cNvSpPr txBox="1"/>
          <p:nvPr/>
        </p:nvSpPr>
        <p:spPr>
          <a:xfrm>
            <a:off x="8912712" y="2010047"/>
            <a:ext cx="1556836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평점 선택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한줄평 입력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8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pic>
        <p:nvPicPr>
          <p:cNvPr id="855" name="Google Shape;85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520" y="1543742"/>
            <a:ext cx="7360920" cy="39530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9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2" name="Google Shape;86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50343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3" name="Google Shape;863;p49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요청_완료 상태</a:t>
            </a:r>
            <a:endParaRPr/>
          </a:p>
        </p:txBody>
      </p:sp>
      <p:sp>
        <p:nvSpPr>
          <p:cNvPr id="864" name="Google Shape;864;p49"/>
          <p:cNvSpPr txBox="1"/>
          <p:nvPr/>
        </p:nvSpPr>
        <p:spPr>
          <a:xfrm>
            <a:off x="9308952" y="2010047"/>
            <a:ext cx="2230098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9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1732670" y="136882"/>
            <a:ext cx="30174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Cause Analysis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1732670" y="547152"/>
            <a:ext cx="28023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원인 분석</a:t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>
            <a:off x="985520" y="1861789"/>
            <a:ext cx="10220960" cy="2867730"/>
            <a:chOff x="-156850" y="1920240"/>
            <a:chExt cx="13253428" cy="3718560"/>
          </a:xfrm>
        </p:grpSpPr>
        <p:sp>
          <p:nvSpPr>
            <p:cNvPr id="145" name="Google Shape;145;p5"/>
            <p:cNvSpPr/>
            <p:nvPr/>
          </p:nvSpPr>
          <p:spPr>
            <a:xfrm>
              <a:off x="-156850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9378018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5"/>
          <p:cNvSpPr txBox="1"/>
          <p:nvPr/>
        </p:nvSpPr>
        <p:spPr>
          <a:xfrm>
            <a:off x="8772982" y="5211072"/>
            <a:ext cx="19992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검색의 한계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1419752" y="5211072"/>
            <a:ext cx="19992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이해의 한계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5096366" y="5211072"/>
            <a:ext cx="19992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독학의 한계</a:t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1495128" y="2371396"/>
            <a:ext cx="1848514" cy="18485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5171742" y="2371396"/>
            <a:ext cx="1848514" cy="18485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8848358" y="2371396"/>
            <a:ext cx="1848514" cy="18485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0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49783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3" name="Google Shape;873;p50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요청_완료 상태</a:t>
            </a:r>
            <a:endParaRPr/>
          </a:p>
        </p:txBody>
      </p:sp>
      <p:sp>
        <p:nvSpPr>
          <p:cNvPr id="874" name="Google Shape;874;p50"/>
          <p:cNvSpPr txBox="1"/>
          <p:nvPr/>
        </p:nvSpPr>
        <p:spPr>
          <a:xfrm>
            <a:off x="9308952" y="2010047"/>
            <a:ext cx="2230098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완료한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수락 정보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0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1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1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 보기 화면</a:t>
            </a:r>
            <a:endParaRPr/>
          </a:p>
        </p:txBody>
      </p:sp>
      <p:sp>
        <p:nvSpPr>
          <p:cNvPr id="883" name="Google Shape;883;p51"/>
          <p:cNvSpPr txBox="1"/>
          <p:nvPr/>
        </p:nvSpPr>
        <p:spPr>
          <a:xfrm>
            <a:off x="9308952" y="2010047"/>
            <a:ext cx="2024913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후기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후기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후기 삭제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1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885" name="Google Shape;885;p51"/>
          <p:cNvGrpSpPr/>
          <p:nvPr/>
        </p:nvGrpSpPr>
        <p:grpSpPr>
          <a:xfrm>
            <a:off x="521062" y="1543742"/>
            <a:ext cx="8566953" cy="4767106"/>
            <a:chOff x="521062" y="1543742"/>
            <a:chExt cx="8566953" cy="4767106"/>
          </a:xfrm>
        </p:grpSpPr>
        <p:pic>
          <p:nvPicPr>
            <p:cNvPr id="886" name="Google Shape;886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1062" y="1543742"/>
              <a:ext cx="8566953" cy="476710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87" name="Google Shape;887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54265" y="1655360"/>
              <a:ext cx="2233750" cy="2990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8" name="Google Shape;88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7242" y="2411672"/>
            <a:ext cx="5529970" cy="381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2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791986" cy="49410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6" name="Google Shape;896;p52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요청_대기 상태</a:t>
            </a:r>
            <a:endParaRPr/>
          </a:p>
        </p:txBody>
      </p:sp>
      <p:sp>
        <p:nvSpPr>
          <p:cNvPr id="897" name="Google Shape;897;p52"/>
          <p:cNvSpPr txBox="1"/>
          <p:nvPr/>
        </p:nvSpPr>
        <p:spPr>
          <a:xfrm>
            <a:off x="9308952" y="2010047"/>
            <a:ext cx="2172390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수락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요청서 거절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2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53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3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요청서 거절 화면</a:t>
            </a:r>
            <a:endParaRPr/>
          </a:p>
        </p:txBody>
      </p:sp>
      <p:sp>
        <p:nvSpPr>
          <p:cNvPr id="906" name="Google Shape;906;p53"/>
          <p:cNvSpPr txBox="1"/>
          <p:nvPr/>
        </p:nvSpPr>
        <p:spPr>
          <a:xfrm>
            <a:off x="9308952" y="2010047"/>
            <a:ext cx="1819729" cy="50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 사유 전송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3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908" name="Google Shape;908;p53"/>
          <p:cNvGrpSpPr/>
          <p:nvPr/>
        </p:nvGrpSpPr>
        <p:grpSpPr>
          <a:xfrm>
            <a:off x="325120" y="1543742"/>
            <a:ext cx="8791986" cy="4941033"/>
            <a:chOff x="325120" y="1543742"/>
            <a:chExt cx="8791986" cy="4941033"/>
          </a:xfrm>
        </p:grpSpPr>
        <p:pic>
          <p:nvPicPr>
            <p:cNvPr id="909" name="Google Shape;909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120" y="1543742"/>
              <a:ext cx="8791986" cy="494103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10" name="Google Shape;910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81040" y="2161483"/>
              <a:ext cx="7423016" cy="38754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1" name="Google Shape;911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2220" y="2356119"/>
            <a:ext cx="6842643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4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4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49783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9" name="Google Shape;919;p54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받은 요청_거절 상태</a:t>
            </a:r>
            <a:endParaRPr/>
          </a:p>
        </p:txBody>
      </p:sp>
      <p:sp>
        <p:nvSpPr>
          <p:cNvPr id="920" name="Google Shape;920;p54"/>
          <p:cNvSpPr txBox="1"/>
          <p:nvPr/>
        </p:nvSpPr>
        <p:spPr>
          <a:xfrm>
            <a:off x="9308952" y="2010047"/>
            <a:ext cx="2230098" cy="149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 사유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4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5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5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20" y="1543742"/>
            <a:ext cx="8856202" cy="4885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9" name="Google Shape;929;p55"/>
          <p:cNvSpPr/>
          <p:nvPr/>
        </p:nvSpPr>
        <p:spPr>
          <a:xfrm>
            <a:off x="9308952" y="1543742"/>
            <a:ext cx="2814735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요청_거절 상태</a:t>
            </a:r>
            <a:endParaRPr/>
          </a:p>
        </p:txBody>
      </p:sp>
      <p:sp>
        <p:nvSpPr>
          <p:cNvPr id="930" name="Google Shape;930;p55"/>
          <p:cNvSpPr txBox="1"/>
          <p:nvPr/>
        </p:nvSpPr>
        <p:spPr>
          <a:xfrm>
            <a:off x="9308952" y="2010047"/>
            <a:ext cx="2230098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거절된 요청서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거절 사유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첨부파일 다운로드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보낸 요청서 철회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5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56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6"/>
          <p:cNvSpPr/>
          <p:nvPr/>
        </p:nvSpPr>
        <p:spPr>
          <a:xfrm>
            <a:off x="8946777" y="1793218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카테고리</a:t>
            </a:r>
            <a:endParaRPr/>
          </a:p>
        </p:txBody>
      </p:sp>
      <p:sp>
        <p:nvSpPr>
          <p:cNvPr id="939" name="Google Shape;939;p56"/>
          <p:cNvSpPr txBox="1"/>
          <p:nvPr/>
        </p:nvSpPr>
        <p:spPr>
          <a:xfrm>
            <a:off x="8946777" y="2398599"/>
            <a:ext cx="2903359" cy="100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3계층 카테고리 (연계가능)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선택한 카테고리 경로 표시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0" name="Google Shape;940;p56"/>
          <p:cNvGrpSpPr/>
          <p:nvPr/>
        </p:nvGrpSpPr>
        <p:grpSpPr>
          <a:xfrm>
            <a:off x="564775" y="1793218"/>
            <a:ext cx="8157883" cy="4534605"/>
            <a:chOff x="564775" y="1793218"/>
            <a:chExt cx="8157883" cy="4534605"/>
          </a:xfrm>
        </p:grpSpPr>
        <p:grpSp>
          <p:nvGrpSpPr>
            <p:cNvPr id="941" name="Google Shape;941;p56"/>
            <p:cNvGrpSpPr/>
            <p:nvPr/>
          </p:nvGrpSpPr>
          <p:grpSpPr>
            <a:xfrm>
              <a:off x="564775" y="1793218"/>
              <a:ext cx="8157883" cy="3944194"/>
              <a:chOff x="564775" y="1793218"/>
              <a:chExt cx="8157883" cy="3944194"/>
            </a:xfrm>
          </p:grpSpPr>
          <p:grpSp>
            <p:nvGrpSpPr>
              <p:cNvPr id="942" name="Google Shape;942;p56"/>
              <p:cNvGrpSpPr/>
              <p:nvPr/>
            </p:nvGrpSpPr>
            <p:grpSpPr>
              <a:xfrm>
                <a:off x="564775" y="1793218"/>
                <a:ext cx="8157883" cy="3944194"/>
                <a:chOff x="564775" y="1793218"/>
                <a:chExt cx="8157883" cy="3944194"/>
              </a:xfrm>
            </p:grpSpPr>
            <p:grpSp>
              <p:nvGrpSpPr>
                <p:cNvPr id="943" name="Google Shape;943;p56"/>
                <p:cNvGrpSpPr/>
                <p:nvPr/>
              </p:nvGrpSpPr>
              <p:grpSpPr>
                <a:xfrm>
                  <a:off x="564775" y="1793218"/>
                  <a:ext cx="8157883" cy="3944194"/>
                  <a:chOff x="564775" y="1793218"/>
                  <a:chExt cx="8157883" cy="3944194"/>
                </a:xfrm>
              </p:grpSpPr>
              <p:pic>
                <p:nvPicPr>
                  <p:cNvPr id="944" name="Google Shape;944;p5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564775" y="1793218"/>
                    <a:ext cx="8157883" cy="39441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5" name="Google Shape;945;p56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640696" y="2937341"/>
                    <a:ext cx="1838325" cy="2238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6" name="Google Shape;946;p56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/>
                  <a:stretch/>
                </p:blipFill>
                <p:spPr>
                  <a:xfrm>
                    <a:off x="3512164" y="2937341"/>
                    <a:ext cx="1895475" cy="26003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47" name="Google Shape;947;p56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6430978" y="2918291"/>
                    <a:ext cx="1924050" cy="2619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948" name="Google Shape;948;p5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4884083" y="1861980"/>
                  <a:ext cx="3838575" cy="5810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949" name="Google Shape;949;p5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308817" y="1828642"/>
                <a:ext cx="1647825" cy="64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0" name="Google Shape;950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64775" y="5708698"/>
              <a:ext cx="8157883" cy="619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1" name="Google Shape;951;p56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7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717" y="1474695"/>
            <a:ext cx="7521389" cy="518025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9" name="Google Shape;959;p57"/>
          <p:cNvSpPr/>
          <p:nvPr/>
        </p:nvSpPr>
        <p:spPr>
          <a:xfrm>
            <a:off x="8848165" y="1474695"/>
            <a:ext cx="2958352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</a:t>
            </a:r>
            <a:endParaRPr/>
          </a:p>
        </p:txBody>
      </p:sp>
      <p:sp>
        <p:nvSpPr>
          <p:cNvPr id="960" name="Google Shape;960;p57"/>
          <p:cNvSpPr txBox="1"/>
          <p:nvPr/>
        </p:nvSpPr>
        <p:spPr>
          <a:xfrm>
            <a:off x="8848165" y="2080076"/>
            <a:ext cx="3042821" cy="297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 페이징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 필터링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리스트 상세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후기 이동 – short cut</a:t>
            </a:r>
            <a:endParaRPr/>
          </a:p>
        </p:txBody>
      </p:sp>
      <p:sp>
        <p:nvSpPr>
          <p:cNvPr id="961" name="Google Shape;961;p57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58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8"/>
          <p:cNvSpPr/>
          <p:nvPr/>
        </p:nvSpPr>
        <p:spPr>
          <a:xfrm>
            <a:off x="9458960" y="1260141"/>
            <a:ext cx="2438400" cy="46630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화면</a:t>
            </a:r>
            <a:endParaRPr/>
          </a:p>
        </p:txBody>
      </p:sp>
      <p:sp>
        <p:nvSpPr>
          <p:cNvPr id="969" name="Google Shape;969;p58"/>
          <p:cNvSpPr txBox="1"/>
          <p:nvPr/>
        </p:nvSpPr>
        <p:spPr>
          <a:xfrm>
            <a:off x="9458960" y="1865522"/>
            <a:ext cx="1762021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 검색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8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971" name="Google Shape;971;p58"/>
          <p:cNvGrpSpPr/>
          <p:nvPr/>
        </p:nvGrpSpPr>
        <p:grpSpPr>
          <a:xfrm>
            <a:off x="585695" y="1348456"/>
            <a:ext cx="5510306" cy="4962392"/>
            <a:chOff x="1093694" y="1348456"/>
            <a:chExt cx="6125883" cy="5103144"/>
          </a:xfrm>
        </p:grpSpPr>
        <p:pic>
          <p:nvPicPr>
            <p:cNvPr id="972" name="Google Shape;972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3694" y="1348456"/>
              <a:ext cx="6125883" cy="510314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73" name="Google Shape;973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0606" y="1366386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4" name="Google Shape;974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5197" y="2636759"/>
            <a:ext cx="3739775" cy="25418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58"/>
          <p:cNvGrpSpPr/>
          <p:nvPr/>
        </p:nvGrpSpPr>
        <p:grpSpPr>
          <a:xfrm>
            <a:off x="3512164" y="5178590"/>
            <a:ext cx="3842920" cy="1537170"/>
            <a:chOff x="3512164" y="5178590"/>
            <a:chExt cx="3842920" cy="1537170"/>
          </a:xfrm>
        </p:grpSpPr>
        <p:cxnSp>
          <p:nvCxnSpPr>
            <p:cNvPr id="976" name="Google Shape;976;p58"/>
            <p:cNvCxnSpPr/>
            <p:nvPr/>
          </p:nvCxnSpPr>
          <p:spPr>
            <a:xfrm>
              <a:off x="3512164" y="6310848"/>
              <a:ext cx="0" cy="404912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7" name="Google Shape;977;p58"/>
            <p:cNvCxnSpPr/>
            <p:nvPr/>
          </p:nvCxnSpPr>
          <p:spPr>
            <a:xfrm rot="10800000" flipH="1">
              <a:off x="3512164" y="6705600"/>
              <a:ext cx="3842920" cy="1016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8" name="Google Shape;978;p58"/>
            <p:cNvCxnSpPr>
              <a:endCxn id="974" idx="2"/>
            </p:cNvCxnSpPr>
            <p:nvPr/>
          </p:nvCxnSpPr>
          <p:spPr>
            <a:xfrm rot="10800000">
              <a:off x="7355084" y="5178590"/>
              <a:ext cx="0" cy="15270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59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9"/>
          <p:cNvSpPr/>
          <p:nvPr/>
        </p:nvSpPr>
        <p:spPr>
          <a:xfrm>
            <a:off x="9224972" y="1332235"/>
            <a:ext cx="2839510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본인 작성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상세 화면</a:t>
            </a:r>
            <a:endParaRPr/>
          </a:p>
        </p:txBody>
      </p:sp>
      <p:sp>
        <p:nvSpPr>
          <p:cNvPr id="986" name="Google Shape;986;p59"/>
          <p:cNvSpPr txBox="1"/>
          <p:nvPr/>
        </p:nvSpPr>
        <p:spPr>
          <a:xfrm>
            <a:off x="9224972" y="1991364"/>
            <a:ext cx="1819729" cy="34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모집 내용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후기보기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모집 내용 수정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모집 삭제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업로드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 검색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유효성 검증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59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988" name="Google Shape;988;p59"/>
          <p:cNvGrpSpPr/>
          <p:nvPr/>
        </p:nvGrpSpPr>
        <p:grpSpPr>
          <a:xfrm>
            <a:off x="494908" y="1299493"/>
            <a:ext cx="5859240" cy="5175952"/>
            <a:chOff x="1112355" y="1299493"/>
            <a:chExt cx="6125883" cy="5334572"/>
          </a:xfrm>
        </p:grpSpPr>
        <p:pic>
          <p:nvPicPr>
            <p:cNvPr id="989" name="Google Shape;989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355" y="1299493"/>
              <a:ext cx="6125883" cy="533457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90" name="Google Shape;990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9267" y="1347724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1" name="Google Shape;991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0551" y="2636759"/>
            <a:ext cx="3739775" cy="25418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2" name="Google Shape;992;p59"/>
          <p:cNvGrpSpPr/>
          <p:nvPr/>
        </p:nvGrpSpPr>
        <p:grpSpPr>
          <a:xfrm>
            <a:off x="3437518" y="5178590"/>
            <a:ext cx="3842921" cy="1537170"/>
            <a:chOff x="3512164" y="5178590"/>
            <a:chExt cx="3842921" cy="1537170"/>
          </a:xfrm>
        </p:grpSpPr>
        <p:cxnSp>
          <p:nvCxnSpPr>
            <p:cNvPr id="993" name="Google Shape;993;p59"/>
            <p:cNvCxnSpPr/>
            <p:nvPr/>
          </p:nvCxnSpPr>
          <p:spPr>
            <a:xfrm>
              <a:off x="3512164" y="6475445"/>
              <a:ext cx="0" cy="240315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59"/>
            <p:cNvCxnSpPr/>
            <p:nvPr/>
          </p:nvCxnSpPr>
          <p:spPr>
            <a:xfrm rot="10800000" flipH="1">
              <a:off x="3512164" y="6705600"/>
              <a:ext cx="3768274" cy="1016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59"/>
            <p:cNvCxnSpPr>
              <a:endCxn id="991" idx="2"/>
            </p:cNvCxnSpPr>
            <p:nvPr/>
          </p:nvCxnSpPr>
          <p:spPr>
            <a:xfrm rot="10800000">
              <a:off x="7355085" y="5178590"/>
              <a:ext cx="0" cy="15270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996" name="Google Shape;996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9368" y="2690323"/>
            <a:ext cx="1834092" cy="12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1732670" y="136882"/>
            <a:ext cx="17283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1732670" y="547152"/>
            <a:ext cx="33922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솔루션 제시</a:t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6"/>
          <p:cNvGrpSpPr/>
          <p:nvPr/>
        </p:nvGrpSpPr>
        <p:grpSpPr>
          <a:xfrm>
            <a:off x="985520" y="1861789"/>
            <a:ext cx="10220960" cy="2867730"/>
            <a:chOff x="-156850" y="1920240"/>
            <a:chExt cx="13253428" cy="3718560"/>
          </a:xfrm>
        </p:grpSpPr>
        <p:sp>
          <p:nvSpPr>
            <p:cNvPr id="163" name="Google Shape;163;p6"/>
            <p:cNvSpPr/>
            <p:nvPr/>
          </p:nvSpPr>
          <p:spPr>
            <a:xfrm>
              <a:off x="-156850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9378018" y="1920240"/>
              <a:ext cx="3718560" cy="3718560"/>
            </a:xfrm>
            <a:prstGeom prst="ellipse">
              <a:avLst/>
            </a:prstGeom>
            <a:solidFill>
              <a:srgbClr val="F1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>
            <a:off x="8606272" y="5211072"/>
            <a:ext cx="23326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빠르고 정확한</a:t>
            </a:r>
            <a:endParaRPr sz="2000" b="1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정보 전달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126403" y="5211072"/>
            <a:ext cx="25859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1대1 화상 코칭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4522493" y="5211072"/>
            <a:ext cx="31470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확실한 궁금증 해결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495128" y="2371396"/>
            <a:ext cx="1848514" cy="18485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5171742" y="2371396"/>
            <a:ext cx="1848514" cy="18485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8848358" y="2371396"/>
            <a:ext cx="1848514" cy="184851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0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0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0"/>
          <p:cNvSpPr/>
          <p:nvPr/>
        </p:nvSpPr>
        <p:spPr>
          <a:xfrm>
            <a:off x="8997821" y="1283031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타인 작성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모집 상세 화면</a:t>
            </a:r>
            <a:endParaRPr/>
          </a:p>
        </p:txBody>
      </p:sp>
      <p:sp>
        <p:nvSpPr>
          <p:cNvPr id="1004" name="Google Shape;1004;p60"/>
          <p:cNvSpPr txBox="1"/>
          <p:nvPr/>
        </p:nvSpPr>
        <p:spPr>
          <a:xfrm>
            <a:off x="8997821" y="1937375"/>
            <a:ext cx="2230098" cy="198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모집 내용 조회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작성자 프로필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 보기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대화하기 이동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0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grpSp>
        <p:nvGrpSpPr>
          <p:cNvPr id="1006" name="Google Shape;1006;p60"/>
          <p:cNvGrpSpPr/>
          <p:nvPr/>
        </p:nvGrpSpPr>
        <p:grpSpPr>
          <a:xfrm>
            <a:off x="325120" y="1255038"/>
            <a:ext cx="6125883" cy="5354732"/>
            <a:chOff x="1112355" y="1366386"/>
            <a:chExt cx="6125883" cy="5354732"/>
          </a:xfrm>
        </p:grpSpPr>
        <p:pic>
          <p:nvPicPr>
            <p:cNvPr id="1007" name="Google Shape;100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355" y="1366386"/>
              <a:ext cx="6125883" cy="535473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08" name="Google Shape;1008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59267" y="1394379"/>
              <a:ext cx="2078971" cy="276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9" name="Google Shape;100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2874" y="2695771"/>
            <a:ext cx="3156264" cy="2244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0" name="Google Shape;1010;p60"/>
          <p:cNvGrpSpPr/>
          <p:nvPr/>
        </p:nvGrpSpPr>
        <p:grpSpPr>
          <a:xfrm>
            <a:off x="3527379" y="4939880"/>
            <a:ext cx="3768275" cy="1781238"/>
            <a:chOff x="3512164" y="5178590"/>
            <a:chExt cx="3768275" cy="1537170"/>
          </a:xfrm>
        </p:grpSpPr>
        <p:cxnSp>
          <p:nvCxnSpPr>
            <p:cNvPr id="1011" name="Google Shape;1011;p60"/>
            <p:cNvCxnSpPr/>
            <p:nvPr/>
          </p:nvCxnSpPr>
          <p:spPr>
            <a:xfrm>
              <a:off x="3512164" y="6619669"/>
              <a:ext cx="0" cy="96091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2" name="Google Shape;1012;p60"/>
            <p:cNvCxnSpPr/>
            <p:nvPr/>
          </p:nvCxnSpPr>
          <p:spPr>
            <a:xfrm rot="10800000" flipH="1">
              <a:off x="3512164" y="6705600"/>
              <a:ext cx="3768274" cy="1016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3" name="Google Shape;1013;p60"/>
            <p:cNvCxnSpPr/>
            <p:nvPr/>
          </p:nvCxnSpPr>
          <p:spPr>
            <a:xfrm rot="10800000" flipH="1">
              <a:off x="7280438" y="5178590"/>
              <a:ext cx="1" cy="152701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1"/>
          <p:cNvSpPr txBox="1"/>
          <p:nvPr/>
        </p:nvSpPr>
        <p:spPr>
          <a:xfrm>
            <a:off x="1732670" y="136882"/>
            <a:ext cx="35589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Functions of Page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1"/>
          <p:cNvSpPr/>
          <p:nvPr/>
        </p:nvSpPr>
        <p:spPr>
          <a:xfrm>
            <a:off x="8459660" y="1595535"/>
            <a:ext cx="2958352" cy="56423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대화하기 화면</a:t>
            </a:r>
            <a:endParaRPr/>
          </a:p>
        </p:txBody>
      </p:sp>
      <p:sp>
        <p:nvSpPr>
          <p:cNvPr id="1021" name="Google Shape;1021;p61"/>
          <p:cNvSpPr txBox="1"/>
          <p:nvPr/>
        </p:nvSpPr>
        <p:spPr>
          <a:xfrm>
            <a:off x="8384560" y="2274065"/>
            <a:ext cx="3108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카카오톡 오픈채팅 링크 연결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오픈채팅방 입장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1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화면 별 기능</a:t>
            </a:r>
            <a:endParaRPr/>
          </a:p>
        </p:txBody>
      </p:sp>
      <p:pic>
        <p:nvPicPr>
          <p:cNvPr id="1023" name="Google Shape;102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079" y="1595535"/>
            <a:ext cx="6868516" cy="45906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2"/>
          <p:cNvSpPr/>
          <p:nvPr/>
        </p:nvSpPr>
        <p:spPr>
          <a:xfrm>
            <a:off x="2614676" y="2567935"/>
            <a:ext cx="6962649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2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5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2"/>
          <p:cNvSpPr txBox="1"/>
          <p:nvPr/>
        </p:nvSpPr>
        <p:spPr>
          <a:xfrm>
            <a:off x="4182664" y="3492495"/>
            <a:ext cx="38266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3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3"/>
          <p:cNvSpPr txBox="1"/>
          <p:nvPr/>
        </p:nvSpPr>
        <p:spPr>
          <a:xfrm>
            <a:off x="1732670" y="136882"/>
            <a:ext cx="28889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After Project..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3"/>
          <p:cNvSpPr/>
          <p:nvPr/>
        </p:nvSpPr>
        <p:spPr>
          <a:xfrm>
            <a:off x="682343" y="1133653"/>
            <a:ext cx="2220000" cy="4662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리뷰</a:t>
            </a:r>
            <a:endParaRPr/>
          </a:p>
        </p:txBody>
      </p:sp>
      <p:sp>
        <p:nvSpPr>
          <p:cNvPr id="1039" name="Google Shape;1039;p63"/>
          <p:cNvSpPr txBox="1"/>
          <p:nvPr/>
        </p:nvSpPr>
        <p:spPr>
          <a:xfrm>
            <a:off x="1732670" y="425652"/>
            <a:ext cx="508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느낀 점과 배운 점</a:t>
            </a:r>
            <a:endParaRPr/>
          </a:p>
        </p:txBody>
      </p:sp>
      <p:graphicFrame>
        <p:nvGraphicFramePr>
          <p:cNvPr id="1040" name="Google Shape;1040;p63"/>
          <p:cNvGraphicFramePr/>
          <p:nvPr>
            <p:extLst>
              <p:ext uri="{D42A27DB-BD31-4B8C-83A1-F6EECF244321}">
                <p14:modId xmlns:p14="http://schemas.microsoft.com/office/powerpoint/2010/main" val="2773234816"/>
              </p:ext>
            </p:extLst>
          </p:nvPr>
        </p:nvGraphicFramePr>
        <p:xfrm>
          <a:off x="682343" y="1730313"/>
          <a:ext cx="10683225" cy="4702034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23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9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팀 구성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좋았던 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아쉬웠던 점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배운 점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9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김형재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u="none" strike="noStrike" cap="none" dirty="0"/>
                        <a:t>팀원들과 소통이 잘되었고 맡은 업무를 잘 해줘서 좋은 결과물이 나온 것 같다.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u="none" strike="noStrike" cap="none"/>
                        <a:t>프로젝트 진행을 하며 “이런 걸 더 넣으면 좋을 텐데..”라는 생각이 끊임없이 들었다. 이런 부분은 수료하고 반드시 추가하고 싶다.</a:t>
                      </a:r>
                      <a:endParaRPr sz="13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u="none" strike="noStrike" cap="none" dirty="0"/>
                        <a:t>뭔가를 새로 배우는 것에 있어서 두려움이 사라졌다. 이번 프로젝트를 통해 </a:t>
                      </a:r>
                      <a:r>
                        <a:rPr lang="ko-KR" sz="1100" b="1" u="none" strike="noStrike" cap="none" dirty="0" err="1"/>
                        <a:t>JSP와</a:t>
                      </a:r>
                      <a:r>
                        <a:rPr lang="ko-KR" sz="1100" b="1" u="none" strike="noStrike" cap="none" dirty="0"/>
                        <a:t> </a:t>
                      </a:r>
                      <a:r>
                        <a:rPr lang="ko-KR" sz="1100" b="1" u="none" strike="noStrike" cap="none" dirty="0" err="1"/>
                        <a:t>JS를</a:t>
                      </a:r>
                      <a:r>
                        <a:rPr lang="ko-KR" sz="1100" b="1" u="none" strike="noStrike" cap="none" dirty="0"/>
                        <a:t> 많이 접했는데 너무 새롭고 재밌었다.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28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조정준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66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100" b="1" dirty="0"/>
                        <a:t>원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ko-KR" sz="1100" b="1" dirty="0"/>
                        <a:t>없이 코드를 짜보는 경험, 팀원들과 같이 결과물을 만들어 나감에 성취감과 만족감이 좋았다.</a:t>
                      </a:r>
                      <a:endParaRPr sz="11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좀 더 깨끗하게 코드를 짤 수 있지 않았을까 하는 아쉬움이 남습니다.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눈에 보이는 큼직한 기능 </a:t>
                      </a:r>
                      <a:r>
                        <a:rPr lang="ko-KR" altLang="en-US" sz="1100" b="1" dirty="0"/>
                        <a:t>못</a:t>
                      </a:r>
                      <a:r>
                        <a:rPr lang="ko-KR" sz="1100" b="1" dirty="0"/>
                        <a:t>지않게 아주 사소한, 편리성을 높여주는 기능을 갖추는데  코드가 좀 더 복잡할 수 있다는 것을 알았습니다.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51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박수호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/>
                        <a:t>기대한 것보다 프로젝트를 통해 학습하고 몸으로 직접 익히는 내용이 많아서 놀랐고 좋았다.</a:t>
                      </a:r>
                      <a:endParaRPr sz="13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/>
                        <a:t>비대면으로만 진행하다보니 제한 사항이 다소 있어 아쉬웠다.</a:t>
                      </a:r>
                      <a:endParaRPr sz="13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강사님 수업을 통해 학습한 내용이 어떻게 적용되고 왜 그렇게 되는지 알게 되었다.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0815ffc84b_0_0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10815ffc84b_0_0"/>
          <p:cNvSpPr txBox="1"/>
          <p:nvPr/>
        </p:nvSpPr>
        <p:spPr>
          <a:xfrm>
            <a:off x="1732670" y="136882"/>
            <a:ext cx="28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After Project..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10815ffc84b_0_0"/>
          <p:cNvSpPr/>
          <p:nvPr/>
        </p:nvSpPr>
        <p:spPr>
          <a:xfrm>
            <a:off x="682343" y="1133653"/>
            <a:ext cx="2220000" cy="4662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리뷰</a:t>
            </a:r>
            <a:endParaRPr/>
          </a:p>
        </p:txBody>
      </p:sp>
      <p:sp>
        <p:nvSpPr>
          <p:cNvPr id="1048" name="Google Shape;1048;g10815ffc84b_0_0"/>
          <p:cNvSpPr txBox="1"/>
          <p:nvPr/>
        </p:nvSpPr>
        <p:spPr>
          <a:xfrm>
            <a:off x="1732670" y="425652"/>
            <a:ext cx="508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느낀 점과 배운 점</a:t>
            </a:r>
            <a:endParaRPr/>
          </a:p>
        </p:txBody>
      </p:sp>
      <p:graphicFrame>
        <p:nvGraphicFramePr>
          <p:cNvPr id="1049" name="Google Shape;1049;g10815ffc84b_0_0"/>
          <p:cNvGraphicFramePr/>
          <p:nvPr>
            <p:extLst>
              <p:ext uri="{D42A27DB-BD31-4B8C-83A1-F6EECF244321}">
                <p14:modId xmlns:p14="http://schemas.microsoft.com/office/powerpoint/2010/main" val="486062439"/>
              </p:ext>
            </p:extLst>
          </p:nvPr>
        </p:nvGraphicFramePr>
        <p:xfrm>
          <a:off x="682356" y="1730223"/>
          <a:ext cx="10856973" cy="3080316"/>
        </p:xfrm>
        <a:graphic>
          <a:graphicData uri="http://schemas.openxmlformats.org/drawingml/2006/table">
            <a:tbl>
              <a:tblPr firstRow="1" bandRow="1">
                <a:noFill/>
                <a:tableStyleId>{BE5D3444-2D78-41A1-BDAD-2A57E1C06456}</a:tableStyleId>
              </a:tblPr>
              <a:tblGrid>
                <a:gridCol w="2345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7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2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팀 구성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좋았던 점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아쉬웠던 점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배운 점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63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/>
                        <a:t>김태형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다같이 힘을 합쳐 구현이 잘되는 좋은 프로젝트를 만들어서 좋았다.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/>
                        <a:t>코딩 실력이 좋지 않아 별로 기여를 못해서 아쉬웠다.</a:t>
                      </a:r>
                      <a:endParaRPr sz="13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780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sz="1100" b="1" dirty="0"/>
                        <a:t>나에게 부족한 부분이 어떤 것이고 앞으로 어떻게 나아가야 하는지  알 수 있어서 좋았습니다.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06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/>
                        <a:t>최원영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66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100" b="1" dirty="0"/>
                        <a:t>운이 좋아 좋은 조장님과 팀원을 만나 부족했던 저를 도와 주시고 과정도 완벽하게 수행한 것이 좋았습니다.</a:t>
                      </a:r>
                      <a:endParaRPr sz="1100" b="1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794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ko-KR" sz="1100" b="1" dirty="0"/>
                        <a:t>프로젝트 개발에서 팀원들에게 많은 도움을 주지 못한 게 미안하고 아쉬운 부분이었습니다.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3020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ko-KR" sz="1100" b="1" dirty="0"/>
                        <a:t>개발경험이 없어서 많이 부족 했지만 조장님과 나머지 팀원분들이 잘 도와 주셔서 프로젝트의 구성과 웹개발의 개념을 배울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ko-KR" sz="1100" b="1" dirty="0"/>
                        <a:t>수 있었습니다.</a:t>
                      </a:r>
                      <a:endParaRPr sz="13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64"/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056" name="Google Shape;1056;p64"/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057" name="Google Shape;1057;p64"/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58" name="Google Shape;1058;p64"/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1059" name="Google Shape;1059;p64"/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" name="Google Shape;1060;p64"/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61" name="Google Shape;1061;p64"/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 b="1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sz="44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732670" y="136882"/>
            <a:ext cx="16786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목적</a:t>
            </a:r>
            <a:endParaRPr/>
          </a:p>
        </p:txBody>
      </p:sp>
      <p:sp>
        <p:nvSpPr>
          <p:cNvPr id="179" name="Google Shape;179;p7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2480468" y="2826410"/>
            <a:ext cx="2169318" cy="1205177"/>
          </a:xfrm>
          <a:custGeom>
            <a:avLst/>
            <a:gdLst/>
            <a:ahLst/>
            <a:cxnLst/>
            <a:rect l="l" t="t" r="r" b="b"/>
            <a:pathLst>
              <a:path w="2169318" h="1205177" extrusionOk="0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6487622" y="1924176"/>
            <a:ext cx="5242968" cy="999567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재능교육 중개 플랫폼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6708582" y="3297526"/>
            <a:ext cx="4801048" cy="223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CoCoa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초보 개발자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들을 위한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간의 </a:t>
            </a:r>
            <a:r>
              <a:rPr lang="ko-KR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상호 재능교육 중개를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목적으로 한다.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" descr="교육, 학교 무료 아이콘 의 Silverstrip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758" y="1973480"/>
            <a:ext cx="4052327" cy="405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1732670" y="136882"/>
            <a:ext cx="29274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What I learned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8" descr="Oracle - 기본 CRUD 쿼리 | 기록하는개발자 | DevAnd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433" y="2869587"/>
            <a:ext cx="3650982" cy="211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93" name="Google Shape;193;p8"/>
          <p:cNvSpPr/>
          <p:nvPr/>
        </p:nvSpPr>
        <p:spPr>
          <a:xfrm>
            <a:off x="331058" y="1867200"/>
            <a:ext cx="3647732" cy="51293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CRUD 기반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4272134" y="1867199"/>
            <a:ext cx="3647732" cy="51293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MVC 구조</a:t>
            </a:r>
            <a:endParaRPr/>
          </a:p>
        </p:txBody>
      </p:sp>
      <p:pic>
        <p:nvPicPr>
          <p:cNvPr id="195" name="Google Shape;195;p8" descr="Model2 - MV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2134" y="2876021"/>
            <a:ext cx="3647732" cy="211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196" name="Google Shape;196;p8" descr="네이버 지도 API - MAPS - Application Service - NAVER Cloud Platform 네이버 클라우드 플랫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4835" y="2869586"/>
            <a:ext cx="3647732" cy="2110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97" name="Google Shape;197;p8"/>
          <p:cNvSpPr/>
          <p:nvPr/>
        </p:nvSpPr>
        <p:spPr>
          <a:xfrm>
            <a:off x="8213210" y="1867198"/>
            <a:ext cx="3647732" cy="512935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외부 API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1732670" y="136882"/>
            <a:ext cx="4976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Development Environment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1732670" y="547152"/>
            <a:ext cx="39821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857370" y="1803161"/>
            <a:ext cx="2264957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3568435" y="1803161"/>
            <a:ext cx="2264957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279500" y="1803161"/>
            <a:ext cx="2264957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8990565" y="1803161"/>
            <a:ext cx="2264957" cy="423914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FTP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9" descr="Logo-spring - Spring Framework Logo Svg Transparent PNG - 550x380 - Free  Download on Nice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9848" y="2509333"/>
            <a:ext cx="1080000" cy="7743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1" name="Google Shape;211;p9" descr="web 공부] 무료 서버(server) 아파치 톰캣(Apache Tomcat)을 이클립스(eclipse)에 연동하기 : 네이버 블로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7331" y="2489967"/>
            <a:ext cx="1080000" cy="108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2" name="Google Shape;212;p9" descr="MySQL 이모저모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1978" y="2521207"/>
            <a:ext cx="1080000" cy="718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3" name="Google Shape;213;p9" descr="파일질라 FTP FileZilla 다운로드와 사용법 - 익스트림 매뉴얼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57709" y="2501001"/>
            <a:ext cx="1349737" cy="718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4" name="Google Shape;214;p9" descr="putty 다운로드 및 사용법 - 한글 버전 - 도라가이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76622" y="4107796"/>
            <a:ext cx="1080000" cy="5992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5" name="Google Shape;215;p9" descr="mybatis' 태그의 글 목록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71978" y="4107796"/>
            <a:ext cx="1080000" cy="10192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16" name="Google Shape;216;p9" descr="네이버 클라우드 서비스, ncloud 사용법 및 가격정책 알아보기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67331" y="4364408"/>
            <a:ext cx="1080000" cy="9282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17" name="Google Shape;217;p9"/>
          <p:cNvSpPr txBox="1"/>
          <p:nvPr/>
        </p:nvSpPr>
        <p:spPr>
          <a:xfrm>
            <a:off x="1384554" y="3342232"/>
            <a:ext cx="1210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STS 4.1.1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3950735" y="3628321"/>
            <a:ext cx="1501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Tomcat v9.0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929351" y="5361873"/>
            <a:ext cx="1544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Naver Cloud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4283495" y="5731205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u="sng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CoCoa</a:t>
            </a:r>
            <a:endParaRPr sz="1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6539463" y="3308578"/>
            <a:ext cx="1745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 8.0 CE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6588674" y="5210408"/>
            <a:ext cx="1646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 3.1.0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9404406" y="4818966"/>
            <a:ext cx="1424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PuTTY 0.76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8905320" y="3263855"/>
            <a:ext cx="2454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FileZilla Client 3.57.0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2540</Words>
  <Application>Microsoft Office PowerPoint</Application>
  <PresentationFormat>와이드스크린</PresentationFormat>
  <Paragraphs>997</Paragraphs>
  <Slides>65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9" baseType="lpstr">
      <vt:lpstr>Courier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형재</cp:lastModifiedBy>
  <cp:revision>1</cp:revision>
  <dcterms:created xsi:type="dcterms:W3CDTF">2019-05-02T12:38:46Z</dcterms:created>
  <dcterms:modified xsi:type="dcterms:W3CDTF">2021-12-23T04:55:53Z</dcterms:modified>
</cp:coreProperties>
</file>